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1" y="11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39492" y="1649729"/>
            <a:ext cx="811339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6939" y="1814525"/>
            <a:ext cx="4612640" cy="3667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 u="sng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067" y="282955"/>
            <a:ext cx="12027865" cy="1092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811477"/>
            <a:ext cx="10247630" cy="3392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nycasinos@gaming.ny.gov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2446" y="2077034"/>
            <a:ext cx="10026650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0" dirty="0"/>
              <a:t>Casino</a:t>
            </a:r>
            <a:r>
              <a:rPr sz="7000" spc="-155" dirty="0"/>
              <a:t> </a:t>
            </a:r>
            <a:r>
              <a:rPr sz="7000" dirty="0"/>
              <a:t>Siting</a:t>
            </a:r>
            <a:r>
              <a:rPr sz="7000" spc="-150" dirty="0"/>
              <a:t> </a:t>
            </a:r>
            <a:r>
              <a:rPr sz="7000" dirty="0"/>
              <a:t>in</a:t>
            </a:r>
            <a:r>
              <a:rPr sz="7000" spc="-150" dirty="0"/>
              <a:t> </a:t>
            </a:r>
            <a:r>
              <a:rPr sz="7000" dirty="0"/>
              <a:t>New</a:t>
            </a:r>
            <a:r>
              <a:rPr sz="7000" spc="-140" dirty="0"/>
              <a:t> </a:t>
            </a:r>
            <a:r>
              <a:rPr sz="7000" spc="-20" dirty="0"/>
              <a:t>York</a:t>
            </a:r>
            <a:endParaRPr sz="7000" dirty="0"/>
          </a:p>
        </p:txBody>
      </p:sp>
      <p:sp>
        <p:nvSpPr>
          <p:cNvPr id="3" name="object 3"/>
          <p:cNvSpPr txBox="1"/>
          <p:nvPr/>
        </p:nvSpPr>
        <p:spPr>
          <a:xfrm>
            <a:off x="2863976" y="3147441"/>
            <a:ext cx="6461125" cy="1168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solidFill>
                  <a:srgbClr val="FFFFFF"/>
                </a:solidFill>
                <a:latin typeface="Tahoma"/>
                <a:cs typeface="Tahoma"/>
              </a:rPr>
              <a:t>NYS</a:t>
            </a:r>
            <a:r>
              <a:rPr sz="25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dirty="0">
                <a:solidFill>
                  <a:srgbClr val="FFFFFF"/>
                </a:solidFill>
                <a:latin typeface="Tahoma"/>
                <a:cs typeface="Tahoma"/>
              </a:rPr>
              <a:t>Gaming</a:t>
            </a:r>
            <a:r>
              <a:rPr sz="25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dirty="0">
                <a:solidFill>
                  <a:srgbClr val="FFFFFF"/>
                </a:solidFill>
                <a:latin typeface="Tahoma"/>
                <a:cs typeface="Tahoma"/>
              </a:rPr>
              <a:t>Commission</a:t>
            </a:r>
            <a:r>
              <a:rPr sz="2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dirty="0">
                <a:solidFill>
                  <a:srgbClr val="FFFFFF"/>
                </a:solidFill>
                <a:latin typeface="Tahoma"/>
                <a:cs typeface="Tahoma"/>
              </a:rPr>
              <a:t>Chair</a:t>
            </a:r>
            <a:r>
              <a:rPr sz="2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dirty="0">
                <a:solidFill>
                  <a:srgbClr val="FFFFFF"/>
                </a:solidFill>
                <a:latin typeface="Tahoma"/>
                <a:cs typeface="Tahoma"/>
              </a:rPr>
              <a:t>Brian</a:t>
            </a:r>
            <a:r>
              <a:rPr sz="25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Tahoma"/>
                <a:cs typeface="Tahoma"/>
              </a:rPr>
              <a:t>O’Dwyer</a:t>
            </a:r>
            <a:endParaRPr sz="2500" dirty="0">
              <a:latin typeface="Tahoma"/>
              <a:cs typeface="Tahoma"/>
            </a:endParaRPr>
          </a:p>
          <a:p>
            <a:pPr marL="1582420" marR="1573530" algn="ctr">
              <a:lnSpc>
                <a:spcPct val="100000"/>
              </a:lnSpc>
            </a:pPr>
            <a:r>
              <a:rPr sz="2500" dirty="0">
                <a:solidFill>
                  <a:srgbClr val="FFFFFF"/>
                </a:solidFill>
                <a:latin typeface="Tahoma"/>
                <a:cs typeface="Tahoma"/>
              </a:rPr>
              <a:t>Long</a:t>
            </a:r>
            <a:r>
              <a:rPr sz="25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dirty="0">
                <a:solidFill>
                  <a:srgbClr val="FFFFFF"/>
                </a:solidFill>
                <a:latin typeface="Tahoma"/>
                <a:cs typeface="Tahoma"/>
              </a:rPr>
              <a:t>Island</a:t>
            </a:r>
            <a:r>
              <a:rPr sz="2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spc="-10" dirty="0">
                <a:solidFill>
                  <a:srgbClr val="FFFFFF"/>
                </a:solidFill>
                <a:latin typeface="Tahoma"/>
                <a:cs typeface="Tahoma"/>
              </a:rPr>
              <a:t>Association </a:t>
            </a:r>
            <a:r>
              <a:rPr sz="2500" dirty="0">
                <a:solidFill>
                  <a:srgbClr val="FFFFFF"/>
                </a:solidFill>
                <a:latin typeface="Tahoma"/>
                <a:cs typeface="Tahoma"/>
              </a:rPr>
              <a:t>January</a:t>
            </a:r>
            <a:r>
              <a:rPr sz="2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dirty="0">
                <a:solidFill>
                  <a:srgbClr val="FFFFFF"/>
                </a:solidFill>
                <a:latin typeface="Tahoma"/>
                <a:cs typeface="Tahoma"/>
              </a:rPr>
              <a:t>19,</a:t>
            </a:r>
            <a:r>
              <a:rPr sz="25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500" spc="-20" dirty="0">
                <a:solidFill>
                  <a:srgbClr val="FFFFFF"/>
                </a:solidFill>
                <a:latin typeface="Tahoma"/>
                <a:cs typeface="Tahoma"/>
              </a:rPr>
              <a:t>2023</a:t>
            </a:r>
            <a:endParaRPr sz="25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Request</a:t>
            </a:r>
            <a:r>
              <a:rPr sz="4400" spc="-114" dirty="0"/>
              <a:t> </a:t>
            </a:r>
            <a:r>
              <a:rPr sz="4400" dirty="0"/>
              <a:t>for</a:t>
            </a:r>
            <a:r>
              <a:rPr sz="4400" spc="-75" dirty="0"/>
              <a:t> </a:t>
            </a:r>
            <a:r>
              <a:rPr sz="4400" spc="-10" dirty="0"/>
              <a:t>Applications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Issued</a:t>
            </a:r>
            <a:r>
              <a:rPr spc="-35" dirty="0"/>
              <a:t> </a:t>
            </a:r>
            <a:r>
              <a:rPr dirty="0"/>
              <a:t>January</a:t>
            </a:r>
            <a:r>
              <a:rPr spc="-15" dirty="0"/>
              <a:t> </a:t>
            </a:r>
            <a:r>
              <a:rPr dirty="0"/>
              <a:t>3,</a:t>
            </a:r>
            <a:r>
              <a:rPr spc="-20" dirty="0"/>
              <a:t> 2023</a:t>
            </a:r>
          </a:p>
          <a:p>
            <a:pPr marL="12700">
              <a:lnSpc>
                <a:spcPct val="100000"/>
              </a:lnSpc>
              <a:spcBef>
                <a:spcPts val="2885"/>
              </a:spcBef>
            </a:pPr>
            <a:r>
              <a:rPr dirty="0"/>
              <a:t>RFA</a:t>
            </a:r>
            <a:r>
              <a:rPr spc="-4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other</a:t>
            </a:r>
            <a:r>
              <a:rPr spc="-65" dirty="0"/>
              <a:t> </a:t>
            </a:r>
            <a:r>
              <a:rPr dirty="0"/>
              <a:t>materials</a:t>
            </a:r>
            <a:r>
              <a:rPr spc="-55" dirty="0"/>
              <a:t> </a:t>
            </a:r>
            <a:r>
              <a:rPr dirty="0"/>
              <a:t>at</a:t>
            </a:r>
            <a:r>
              <a:rPr spc="-30" dirty="0"/>
              <a:t> </a:t>
            </a:r>
            <a:r>
              <a:rPr spc="-10" dirty="0"/>
              <a:t>nycasinos.ny.gov</a:t>
            </a:r>
          </a:p>
          <a:p>
            <a:pPr marL="12700">
              <a:lnSpc>
                <a:spcPts val="3420"/>
              </a:lnSpc>
              <a:spcBef>
                <a:spcPts val="2880"/>
              </a:spcBef>
            </a:pPr>
            <a:r>
              <a:rPr dirty="0"/>
              <a:t>Commission</a:t>
            </a:r>
            <a:r>
              <a:rPr spc="-2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Board</a:t>
            </a:r>
            <a:r>
              <a:rPr spc="-1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“blackout”</a:t>
            </a:r>
            <a:r>
              <a:rPr spc="-10" dirty="0"/>
              <a:t> </a:t>
            </a:r>
            <a:r>
              <a:rPr dirty="0"/>
              <a:t>period</a:t>
            </a:r>
            <a:r>
              <a:rPr spc="-5" dirty="0"/>
              <a:t> </a:t>
            </a:r>
            <a:r>
              <a:rPr spc="-10" dirty="0"/>
              <a:t>during</a:t>
            </a:r>
          </a:p>
          <a:p>
            <a:pPr marL="12700">
              <a:lnSpc>
                <a:spcPts val="3420"/>
              </a:lnSpc>
            </a:pPr>
            <a:r>
              <a:rPr dirty="0"/>
              <a:t>Application </a:t>
            </a:r>
            <a:r>
              <a:rPr spc="-10" dirty="0"/>
              <a:t>process</a:t>
            </a:r>
          </a:p>
          <a:p>
            <a:pPr marL="12700">
              <a:lnSpc>
                <a:spcPct val="100000"/>
              </a:lnSpc>
              <a:spcBef>
                <a:spcPts val="2885"/>
              </a:spcBef>
            </a:pPr>
            <a:r>
              <a:rPr dirty="0"/>
              <a:t>First</a:t>
            </a:r>
            <a:r>
              <a:rPr spc="-50" dirty="0"/>
              <a:t> </a:t>
            </a:r>
            <a:r>
              <a:rPr dirty="0"/>
              <a:t>Round</a:t>
            </a:r>
            <a:r>
              <a:rPr spc="-2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Questions</a:t>
            </a:r>
            <a:r>
              <a:rPr spc="-55" dirty="0"/>
              <a:t> </a:t>
            </a:r>
            <a:r>
              <a:rPr dirty="0"/>
              <a:t>due</a:t>
            </a:r>
            <a:r>
              <a:rPr spc="-20" dirty="0"/>
              <a:t> </a:t>
            </a:r>
            <a:r>
              <a:rPr dirty="0"/>
              <a:t>February</a:t>
            </a:r>
            <a:r>
              <a:rPr spc="-25" dirty="0"/>
              <a:t> </a:t>
            </a:r>
            <a:r>
              <a:rPr dirty="0"/>
              <a:t>3,</a:t>
            </a:r>
            <a:r>
              <a:rPr spc="-25" dirty="0"/>
              <a:t> </a:t>
            </a:r>
            <a:r>
              <a:rPr spc="-20" dirty="0"/>
              <a:t>2023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Request</a:t>
            </a:r>
            <a:r>
              <a:rPr sz="4400" spc="-70" dirty="0"/>
              <a:t> </a:t>
            </a:r>
            <a:r>
              <a:rPr sz="4400" dirty="0"/>
              <a:t>for</a:t>
            </a:r>
            <a:r>
              <a:rPr sz="4400" spc="-35" dirty="0"/>
              <a:t> </a:t>
            </a:r>
            <a:r>
              <a:rPr sz="4400" dirty="0"/>
              <a:t>Applications</a:t>
            </a:r>
            <a:r>
              <a:rPr sz="4400" spc="-80" dirty="0"/>
              <a:t> </a:t>
            </a:r>
            <a:r>
              <a:rPr sz="4400" dirty="0"/>
              <a:t>–</a:t>
            </a:r>
            <a:r>
              <a:rPr sz="4400" spc="-40" dirty="0"/>
              <a:t> </a:t>
            </a:r>
            <a:r>
              <a:rPr sz="4400" dirty="0"/>
              <a:t>Stage</a:t>
            </a:r>
            <a:r>
              <a:rPr sz="4400" spc="-35" dirty="0"/>
              <a:t> </a:t>
            </a:r>
            <a:r>
              <a:rPr sz="4400" spc="-50" dirty="0"/>
              <a:t>1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Once</a:t>
            </a:r>
            <a:r>
              <a:rPr spc="-35" dirty="0"/>
              <a:t> </a:t>
            </a:r>
            <a:r>
              <a:rPr dirty="0"/>
              <a:t>applications</a:t>
            </a:r>
            <a:r>
              <a:rPr spc="-10" dirty="0"/>
              <a:t> </a:t>
            </a:r>
            <a:r>
              <a:rPr dirty="0"/>
              <a:t>are</a:t>
            </a:r>
            <a:r>
              <a:rPr spc="-35" dirty="0"/>
              <a:t> </a:t>
            </a:r>
            <a:r>
              <a:rPr spc="-10" dirty="0"/>
              <a:t>submitted:</a:t>
            </a:r>
          </a:p>
          <a:p>
            <a:pPr marL="698500" indent="-229235">
              <a:lnSpc>
                <a:spcPct val="100000"/>
              </a:lnSpc>
              <a:spcBef>
                <a:spcPts val="2935"/>
              </a:spcBef>
              <a:buFont typeface="Arial"/>
              <a:buChar char="•"/>
              <a:tabLst>
                <a:tab pos="699135" algn="l"/>
              </a:tabLst>
            </a:pPr>
            <a:r>
              <a:rPr sz="2600" dirty="0"/>
              <a:t>The</a:t>
            </a:r>
            <a:r>
              <a:rPr sz="2600" spc="-30" dirty="0"/>
              <a:t> </a:t>
            </a:r>
            <a:r>
              <a:rPr sz="2600" dirty="0"/>
              <a:t>Board</a:t>
            </a:r>
            <a:r>
              <a:rPr sz="2600" spc="-15" dirty="0"/>
              <a:t> </a:t>
            </a:r>
            <a:r>
              <a:rPr sz="2600" dirty="0"/>
              <a:t>will publish</a:t>
            </a:r>
            <a:r>
              <a:rPr sz="2600" spc="-15" dirty="0"/>
              <a:t> </a:t>
            </a:r>
            <a:r>
              <a:rPr sz="2600" dirty="0"/>
              <a:t>application</a:t>
            </a:r>
            <a:r>
              <a:rPr sz="2600" spc="-25" dirty="0"/>
              <a:t> </a:t>
            </a:r>
            <a:r>
              <a:rPr sz="2600" dirty="0"/>
              <a:t>material</a:t>
            </a:r>
            <a:r>
              <a:rPr sz="2600" spc="-5" dirty="0"/>
              <a:t> </a:t>
            </a:r>
            <a:r>
              <a:rPr sz="2600" spc="-10" dirty="0"/>
              <a:t>online</a:t>
            </a:r>
            <a:endParaRPr sz="2600"/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FFFFF"/>
              </a:buClr>
              <a:buFont typeface="Arial"/>
              <a:buChar char="•"/>
            </a:pPr>
            <a:endParaRPr sz="2350"/>
          </a:p>
          <a:p>
            <a:pPr marL="698500" marR="5080" indent="-228600">
              <a:lnSpc>
                <a:spcPts val="2810"/>
              </a:lnSpc>
              <a:buFont typeface="Arial"/>
              <a:buChar char="•"/>
              <a:tabLst>
                <a:tab pos="699135" algn="l"/>
              </a:tabLst>
            </a:pPr>
            <a:r>
              <a:rPr sz="2600" dirty="0"/>
              <a:t>A</a:t>
            </a:r>
            <a:r>
              <a:rPr sz="2600" spc="-15" dirty="0"/>
              <a:t> </a:t>
            </a:r>
            <a:r>
              <a:rPr sz="2600" dirty="0"/>
              <a:t>CAC</a:t>
            </a:r>
            <a:r>
              <a:rPr sz="2600" spc="-15" dirty="0"/>
              <a:t> </a:t>
            </a:r>
            <a:r>
              <a:rPr sz="2600" dirty="0"/>
              <a:t>for</a:t>
            </a:r>
            <a:r>
              <a:rPr sz="2600" spc="-25" dirty="0"/>
              <a:t> </a:t>
            </a:r>
            <a:r>
              <a:rPr sz="2600" dirty="0"/>
              <a:t>each</a:t>
            </a:r>
            <a:r>
              <a:rPr sz="2600" spc="-30" dirty="0"/>
              <a:t> </a:t>
            </a:r>
            <a:r>
              <a:rPr sz="2600" dirty="0"/>
              <a:t>proposal</a:t>
            </a:r>
            <a:r>
              <a:rPr sz="2600" spc="-30" dirty="0"/>
              <a:t> </a:t>
            </a:r>
            <a:r>
              <a:rPr sz="2600" dirty="0"/>
              <a:t>will</a:t>
            </a:r>
            <a:r>
              <a:rPr sz="2600" spc="-10" dirty="0"/>
              <a:t> </a:t>
            </a:r>
            <a:r>
              <a:rPr sz="2600" dirty="0"/>
              <a:t>be</a:t>
            </a:r>
            <a:r>
              <a:rPr sz="2600" spc="-30" dirty="0"/>
              <a:t> </a:t>
            </a:r>
            <a:r>
              <a:rPr sz="2600" dirty="0"/>
              <a:t>formed,</a:t>
            </a:r>
            <a:r>
              <a:rPr sz="2600" spc="-30" dirty="0"/>
              <a:t> </a:t>
            </a:r>
            <a:r>
              <a:rPr sz="2600" dirty="0"/>
              <a:t>members</a:t>
            </a:r>
            <a:r>
              <a:rPr sz="2600" spc="-25" dirty="0"/>
              <a:t> </a:t>
            </a:r>
            <a:r>
              <a:rPr sz="2600" dirty="0"/>
              <a:t>will</a:t>
            </a:r>
            <a:r>
              <a:rPr sz="2600" spc="-15" dirty="0"/>
              <a:t> </a:t>
            </a:r>
            <a:r>
              <a:rPr sz="2600" dirty="0"/>
              <a:t>receive</a:t>
            </a:r>
            <a:r>
              <a:rPr sz="2600" spc="-25" dirty="0"/>
              <a:t> the </a:t>
            </a:r>
            <a:r>
              <a:rPr sz="2600" dirty="0"/>
              <a:t>affiliated</a:t>
            </a:r>
            <a:r>
              <a:rPr sz="2600" spc="-55" dirty="0"/>
              <a:t> </a:t>
            </a:r>
            <a:r>
              <a:rPr sz="2600" dirty="0"/>
              <a:t>application,</a:t>
            </a:r>
            <a:r>
              <a:rPr sz="2600" spc="-30" dirty="0"/>
              <a:t> </a:t>
            </a:r>
            <a:r>
              <a:rPr sz="2600" dirty="0"/>
              <a:t>and</a:t>
            </a:r>
            <a:r>
              <a:rPr sz="2600" spc="-20" dirty="0"/>
              <a:t> </a:t>
            </a:r>
            <a:r>
              <a:rPr sz="2600" dirty="0"/>
              <a:t>commence</a:t>
            </a:r>
            <a:r>
              <a:rPr sz="2600" spc="-25" dirty="0"/>
              <a:t> </a:t>
            </a:r>
            <a:r>
              <a:rPr sz="2600" spc="-20" dirty="0"/>
              <a:t>work</a:t>
            </a:r>
            <a:endParaRPr sz="2600"/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FFFFF"/>
              </a:buClr>
              <a:buFont typeface="Arial"/>
              <a:buChar char="•"/>
            </a:pPr>
            <a:endParaRPr sz="2300"/>
          </a:p>
          <a:p>
            <a:pPr marL="698500" marR="1435100" indent="-228600">
              <a:lnSpc>
                <a:spcPts val="2810"/>
              </a:lnSpc>
              <a:buFont typeface="Arial"/>
              <a:buChar char="•"/>
              <a:tabLst>
                <a:tab pos="699135" algn="l"/>
              </a:tabLst>
            </a:pPr>
            <a:r>
              <a:rPr sz="2600" dirty="0"/>
              <a:t>Applicants</a:t>
            </a:r>
            <a:r>
              <a:rPr sz="2600" spc="-30" dirty="0"/>
              <a:t> </a:t>
            </a:r>
            <a:r>
              <a:rPr sz="2600" dirty="0"/>
              <a:t>must</a:t>
            </a:r>
            <a:r>
              <a:rPr sz="2600" spc="-10" dirty="0"/>
              <a:t> </a:t>
            </a:r>
            <a:r>
              <a:rPr sz="2600" dirty="0"/>
              <a:t>continue</a:t>
            </a:r>
            <a:r>
              <a:rPr sz="2600" spc="-30" dirty="0"/>
              <a:t> </a:t>
            </a:r>
            <a:r>
              <a:rPr sz="2600" dirty="0"/>
              <a:t>or</a:t>
            </a:r>
            <a:r>
              <a:rPr sz="2600" spc="-20" dirty="0"/>
              <a:t> </a:t>
            </a:r>
            <a:r>
              <a:rPr sz="2600" dirty="0"/>
              <a:t>begin</a:t>
            </a:r>
            <a:r>
              <a:rPr sz="2600" spc="-25" dirty="0"/>
              <a:t> </a:t>
            </a:r>
            <a:r>
              <a:rPr sz="2600" dirty="0"/>
              <a:t>to</a:t>
            </a:r>
            <a:r>
              <a:rPr sz="2600" spc="-5" dirty="0"/>
              <a:t> </a:t>
            </a:r>
            <a:r>
              <a:rPr sz="2600" dirty="0"/>
              <a:t>navigate</a:t>
            </a:r>
            <a:r>
              <a:rPr sz="2600" spc="-30" dirty="0"/>
              <a:t> </a:t>
            </a:r>
            <a:r>
              <a:rPr sz="2600" dirty="0"/>
              <a:t>the</a:t>
            </a:r>
            <a:r>
              <a:rPr sz="2600" spc="-15" dirty="0"/>
              <a:t> </a:t>
            </a:r>
            <a:r>
              <a:rPr sz="2600" spc="-10" dirty="0"/>
              <a:t>land- </a:t>
            </a:r>
            <a:r>
              <a:rPr sz="2600" dirty="0"/>
              <a:t>use/zoning</a:t>
            </a:r>
            <a:r>
              <a:rPr sz="2600" spc="-30" dirty="0"/>
              <a:t> </a:t>
            </a:r>
            <a:r>
              <a:rPr sz="2600" spc="-10" dirty="0"/>
              <a:t>processes</a:t>
            </a:r>
            <a:endParaRPr sz="2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814525"/>
            <a:ext cx="10006965" cy="374586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747395">
              <a:lnSpc>
                <a:spcPts val="3030"/>
              </a:lnSpc>
              <a:spcBef>
                <a:spcPts val="47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Potential</a:t>
            </a:r>
            <a:r>
              <a:rPr sz="28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competitive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landscape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may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change</a:t>
            </a:r>
            <a:r>
              <a:rPr sz="28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after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CAC</a:t>
            </a:r>
            <a:r>
              <a:rPr sz="28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zoning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processes.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263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Board</a:t>
            </a:r>
            <a:r>
              <a:rPr sz="28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is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required</a:t>
            </a:r>
            <a:r>
              <a:rPr sz="28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analyze</a:t>
            </a:r>
            <a:r>
              <a:rPr sz="28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revenue</a:t>
            </a:r>
            <a:r>
              <a:rPr sz="28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impact</a:t>
            </a:r>
            <a:r>
              <a:rPr sz="28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each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facility.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00">
              <a:latin typeface="Tahoma"/>
              <a:cs typeface="Tahoma"/>
            </a:endParaRPr>
          </a:p>
          <a:p>
            <a:pPr marL="12700" marR="663575">
              <a:lnSpc>
                <a:spcPts val="302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TBD: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Applicants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who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successfully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complete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CAC</a:t>
            </a: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zoning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processes</a:t>
            </a:r>
            <a:r>
              <a:rPr sz="28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will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submit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additional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information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including:</a:t>
            </a:r>
            <a:endParaRPr sz="2800">
              <a:latin typeface="Tahoma"/>
              <a:cs typeface="Tahoma"/>
            </a:endParaRPr>
          </a:p>
          <a:p>
            <a:pPr marL="927100" indent="-457834">
              <a:lnSpc>
                <a:spcPts val="2415"/>
              </a:lnSpc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Proposed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tax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rates</a:t>
            </a:r>
            <a:endParaRPr sz="2400">
              <a:latin typeface="Tahoma"/>
              <a:cs typeface="Tahoma"/>
            </a:endParaRPr>
          </a:p>
          <a:p>
            <a:pPr marL="927100" indent="-457834">
              <a:lnSpc>
                <a:spcPts val="2590"/>
              </a:lnSpc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Independent</a:t>
            </a:r>
            <a:r>
              <a:rPr sz="24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market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revenue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studies</a:t>
            </a:r>
            <a:endParaRPr sz="2400">
              <a:latin typeface="Tahoma"/>
              <a:cs typeface="Tahoma"/>
            </a:endParaRPr>
          </a:p>
          <a:p>
            <a:pPr marL="927100" indent="-457834">
              <a:lnSpc>
                <a:spcPts val="2735"/>
              </a:lnSpc>
              <a:buFont typeface="Arial"/>
              <a:buChar char="•"/>
              <a:tabLst>
                <a:tab pos="927100" algn="l"/>
                <a:tab pos="9277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Description</a:t>
            </a:r>
            <a:r>
              <a:rPr sz="24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competitive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environment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8635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Request</a:t>
            </a:r>
            <a:r>
              <a:rPr sz="4400" spc="-70" dirty="0"/>
              <a:t> </a:t>
            </a:r>
            <a:r>
              <a:rPr sz="4400" dirty="0"/>
              <a:t>for</a:t>
            </a:r>
            <a:r>
              <a:rPr sz="4400" spc="-35" dirty="0"/>
              <a:t> </a:t>
            </a:r>
            <a:r>
              <a:rPr sz="4400" dirty="0"/>
              <a:t>Applications</a:t>
            </a:r>
            <a:r>
              <a:rPr sz="4400" spc="-80" dirty="0"/>
              <a:t> </a:t>
            </a:r>
            <a:r>
              <a:rPr sz="4400" dirty="0"/>
              <a:t>–</a:t>
            </a:r>
            <a:r>
              <a:rPr sz="4400" spc="-40" dirty="0"/>
              <a:t> </a:t>
            </a:r>
            <a:r>
              <a:rPr sz="4400" dirty="0"/>
              <a:t>Stage</a:t>
            </a:r>
            <a:r>
              <a:rPr sz="4400" spc="-35" dirty="0"/>
              <a:t> </a:t>
            </a:r>
            <a:r>
              <a:rPr sz="4400" spc="-50" dirty="0"/>
              <a:t>2</a:t>
            </a:r>
            <a:endParaRPr sz="4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Community</a:t>
            </a:r>
            <a:r>
              <a:rPr sz="4400" spc="-75" dirty="0"/>
              <a:t> </a:t>
            </a:r>
            <a:r>
              <a:rPr sz="4400" dirty="0"/>
              <a:t>Advisory</a:t>
            </a:r>
            <a:r>
              <a:rPr sz="4400" spc="-70" dirty="0"/>
              <a:t> </a:t>
            </a:r>
            <a:r>
              <a:rPr sz="4400" spc="-10" dirty="0"/>
              <a:t>Committees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38325"/>
            <a:ext cx="1014158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One</a:t>
            </a:r>
            <a:r>
              <a:rPr sz="26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per</a:t>
            </a:r>
            <a:r>
              <a:rPr sz="26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proposal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gauge</a:t>
            </a:r>
            <a:r>
              <a:rPr sz="2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local</a:t>
            </a:r>
            <a:r>
              <a:rPr sz="26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support,</a:t>
            </a:r>
            <a:r>
              <a:rPr sz="26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assembled</a:t>
            </a:r>
            <a:r>
              <a:rPr sz="26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upon</a:t>
            </a:r>
            <a:r>
              <a:rPr sz="26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application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016379"/>
            <a:ext cx="162941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submission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2824099"/>
            <a:ext cx="8352155" cy="2041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Members</a:t>
            </a:r>
            <a:r>
              <a:rPr sz="26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appointed</a:t>
            </a:r>
            <a:r>
              <a:rPr sz="26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by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elected</a:t>
            </a:r>
            <a:r>
              <a:rPr sz="2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officials</a:t>
            </a:r>
            <a:r>
              <a:rPr sz="2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based</a:t>
            </a:r>
            <a:r>
              <a:rPr sz="26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on</a:t>
            </a: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location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Subject</a:t>
            </a:r>
            <a:r>
              <a:rPr sz="2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6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Open</a:t>
            </a:r>
            <a:r>
              <a:rPr sz="26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Meetings</a:t>
            </a:r>
            <a:r>
              <a:rPr sz="26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spc="-25" dirty="0">
                <a:solidFill>
                  <a:srgbClr val="FFFFFF"/>
                </a:solidFill>
                <a:latin typeface="Tahoma"/>
                <a:cs typeface="Tahoma"/>
              </a:rPr>
              <a:t>Law</a:t>
            </a:r>
            <a:endParaRPr sz="2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Must</a:t>
            </a:r>
            <a:r>
              <a:rPr sz="2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obtain</a:t>
            </a:r>
            <a:r>
              <a:rPr sz="2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2/3</a:t>
            </a:r>
            <a:r>
              <a:rPr sz="26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600" dirty="0">
                <a:solidFill>
                  <a:srgbClr val="FFFFFF"/>
                </a:solidFill>
                <a:latin typeface="Tahoma"/>
                <a:cs typeface="Tahoma"/>
              </a:rPr>
              <a:t>vote</a:t>
            </a:r>
            <a:r>
              <a:rPr sz="2600" spc="-10" dirty="0">
                <a:solidFill>
                  <a:srgbClr val="FFFFFF"/>
                </a:solidFill>
                <a:latin typeface="Tahoma"/>
                <a:cs typeface="Tahoma"/>
              </a:rPr>
              <a:t> approval/disapproval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5250891"/>
            <a:ext cx="994156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If</a:t>
            </a:r>
            <a:r>
              <a:rPr sz="2600" u="sng" spc="-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the</a:t>
            </a:r>
            <a:r>
              <a:rPr sz="2600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CAC</a:t>
            </a:r>
            <a:r>
              <a:rPr sz="2600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does</a:t>
            </a:r>
            <a:r>
              <a:rPr sz="26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not</a:t>
            </a:r>
            <a:r>
              <a:rPr sz="260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approve</a:t>
            </a:r>
            <a:r>
              <a:rPr sz="2600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the</a:t>
            </a:r>
            <a:r>
              <a:rPr sz="260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project,</a:t>
            </a:r>
            <a:r>
              <a:rPr sz="26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the</a:t>
            </a:r>
            <a:r>
              <a:rPr sz="2600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Board</a:t>
            </a:r>
            <a:r>
              <a:rPr sz="2600" u="sng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will</a:t>
            </a:r>
            <a:r>
              <a:rPr sz="26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not</a:t>
            </a:r>
            <a:r>
              <a:rPr sz="260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consider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5527954"/>
            <a:ext cx="1938020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the</a:t>
            </a:r>
            <a:r>
              <a:rPr sz="2600" u="sng" spc="-1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26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proposal.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50291"/>
            <a:ext cx="103352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Community</a:t>
            </a:r>
            <a:r>
              <a:rPr sz="4400" spc="-75" dirty="0"/>
              <a:t> </a:t>
            </a:r>
            <a:r>
              <a:rPr sz="4400" dirty="0"/>
              <a:t>Advisory</a:t>
            </a:r>
            <a:r>
              <a:rPr sz="4400" spc="-80" dirty="0"/>
              <a:t> </a:t>
            </a:r>
            <a:r>
              <a:rPr sz="4400" dirty="0"/>
              <a:t>Committee</a:t>
            </a:r>
            <a:r>
              <a:rPr sz="4400" spc="-40" dirty="0"/>
              <a:t> </a:t>
            </a:r>
            <a:r>
              <a:rPr sz="4400" spc="-10" dirty="0"/>
              <a:t>Members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362202"/>
            <a:ext cx="79444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Appointed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by elected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officials,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based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on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proposed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location: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1929460"/>
            <a:ext cx="4672330" cy="2952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Within</a:t>
            </a:r>
            <a:r>
              <a:rPr sz="24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New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City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(6)</a:t>
            </a:r>
            <a:endParaRPr sz="2400">
              <a:latin typeface="Tahoma"/>
              <a:cs typeface="Tahoma"/>
            </a:endParaRPr>
          </a:p>
          <a:p>
            <a:pPr marL="12700" marR="317627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Governor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NYC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Mayor</a:t>
            </a:r>
            <a:endParaRPr sz="24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Applicable</a:t>
            </a:r>
            <a:r>
              <a:rPr sz="24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New</a:t>
            </a:r>
            <a:r>
              <a:rPr sz="24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r>
              <a:rPr sz="24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Senator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Applicable</a:t>
            </a:r>
            <a:r>
              <a:rPr sz="24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New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State Assemblymember</a:t>
            </a:r>
            <a:endParaRPr sz="2400">
              <a:latin typeface="Tahoma"/>
              <a:cs typeface="Tahoma"/>
            </a:endParaRPr>
          </a:p>
          <a:p>
            <a:pPr marL="12700" marR="51689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Applicable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Borough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President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Applicable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City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Councilmember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04052" y="1951431"/>
            <a:ext cx="5718175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Outside</a:t>
            </a:r>
            <a:r>
              <a:rPr sz="2400" b="1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ahoma"/>
                <a:cs typeface="Tahoma"/>
              </a:rPr>
              <a:t>NYC</a:t>
            </a:r>
            <a:r>
              <a:rPr sz="24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Tahoma"/>
                <a:cs typeface="Tahoma"/>
              </a:rPr>
              <a:t>(5):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Governor</a:t>
            </a:r>
            <a:endParaRPr sz="2400">
              <a:latin typeface="Tahoma"/>
              <a:cs typeface="Tahoma"/>
            </a:endParaRPr>
          </a:p>
          <a:p>
            <a:pPr marL="12700" marR="1052195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Applicable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County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Executive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Applicable</a:t>
            </a:r>
            <a:r>
              <a:rPr sz="24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New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24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Senator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Applicable</a:t>
            </a:r>
            <a:r>
              <a:rPr sz="24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New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State Assemblymember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Applicable</a:t>
            </a:r>
            <a:r>
              <a:rPr sz="24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locality’s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senior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elected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official:</a:t>
            </a:r>
            <a:endParaRPr sz="24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City: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Mayor</a:t>
            </a:r>
            <a:endParaRPr sz="24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Town:</a:t>
            </a:r>
            <a:r>
              <a:rPr sz="2400" spc="-1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Town</a:t>
            </a:r>
            <a:r>
              <a:rPr sz="24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Supervisor</a:t>
            </a:r>
            <a:endParaRPr sz="2400">
              <a:latin typeface="Tahoma"/>
              <a:cs typeface="Tahoma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Village: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Jointly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by Village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Mayor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65" dirty="0">
                <a:solidFill>
                  <a:srgbClr val="FFFFFF"/>
                </a:solidFill>
                <a:latin typeface="Tahoma"/>
                <a:cs typeface="Tahoma"/>
              </a:rPr>
              <a:t>Town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Supervisor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643204"/>
            <a:ext cx="168846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solidFill>
                  <a:srgbClr val="FFFFFF"/>
                </a:solidFill>
                <a:latin typeface="Tahoma"/>
                <a:cs typeface="Tahoma"/>
              </a:rPr>
              <a:t>Zoning</a:t>
            </a:r>
            <a:endParaRPr sz="4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14525"/>
            <a:ext cx="8522970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Unlike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2014-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15,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each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proposed</a:t>
            </a:r>
            <a:r>
              <a:rPr sz="28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project</a:t>
            </a: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must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complete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municipal</a:t>
            </a: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zoning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process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43204"/>
            <a:ext cx="91789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Min.</a:t>
            </a:r>
            <a:r>
              <a:rPr sz="4400" spc="-95" dirty="0"/>
              <a:t> </a:t>
            </a:r>
            <a:r>
              <a:rPr sz="4400" dirty="0"/>
              <a:t>Investment,</a:t>
            </a:r>
            <a:r>
              <a:rPr sz="4400" spc="-100" dirty="0"/>
              <a:t> </a:t>
            </a:r>
            <a:r>
              <a:rPr sz="4400" dirty="0"/>
              <a:t>License</a:t>
            </a:r>
            <a:r>
              <a:rPr sz="4400" spc="-114" dirty="0"/>
              <a:t> </a:t>
            </a:r>
            <a:r>
              <a:rPr sz="4400" dirty="0"/>
              <a:t>Fees,</a:t>
            </a:r>
            <a:r>
              <a:rPr sz="4400" spc="-60" dirty="0"/>
              <a:t> </a:t>
            </a:r>
            <a:r>
              <a:rPr sz="4400" spc="-465" dirty="0"/>
              <a:t>T</a:t>
            </a:r>
            <a:r>
              <a:rPr sz="4400" spc="40" dirty="0"/>
              <a:t>a</a:t>
            </a:r>
            <a:r>
              <a:rPr sz="4400" spc="-5" dirty="0"/>
              <a:t>x</a:t>
            </a:r>
            <a:r>
              <a:rPr sz="4400" spc="35" dirty="0"/>
              <a:t>es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Min.</a:t>
            </a:r>
            <a:r>
              <a:rPr spc="-85" dirty="0"/>
              <a:t> </a:t>
            </a:r>
            <a:r>
              <a:rPr dirty="0"/>
              <a:t>Cap</a:t>
            </a:r>
            <a:r>
              <a:rPr spc="-70" dirty="0"/>
              <a:t> </a:t>
            </a:r>
            <a:r>
              <a:rPr dirty="0"/>
              <a:t>Invest</a:t>
            </a:r>
            <a:r>
              <a:rPr u="none" dirty="0"/>
              <a:t>:</a:t>
            </a:r>
            <a:r>
              <a:rPr u="none" spc="-70" dirty="0"/>
              <a:t> </a:t>
            </a:r>
            <a:r>
              <a:rPr u="none" dirty="0"/>
              <a:t>$500</a:t>
            </a:r>
            <a:r>
              <a:rPr u="none" spc="-85" dirty="0"/>
              <a:t> </a:t>
            </a:r>
            <a:r>
              <a:rPr u="none" spc="-10" dirty="0"/>
              <a:t>million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50"/>
          </a:p>
          <a:p>
            <a:pPr marL="12700">
              <a:lnSpc>
                <a:spcPct val="100000"/>
              </a:lnSpc>
            </a:pPr>
            <a:r>
              <a:rPr u="none" dirty="0"/>
              <a:t>May</a:t>
            </a:r>
            <a:r>
              <a:rPr u="none" spc="-60" dirty="0"/>
              <a:t> </a:t>
            </a:r>
            <a:r>
              <a:rPr u="none" spc="-10" dirty="0"/>
              <a:t>include:</a:t>
            </a:r>
          </a:p>
          <a:p>
            <a:pPr marL="698500" indent="-229235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699135" algn="l"/>
              </a:tabLst>
            </a:pPr>
            <a:r>
              <a:rPr sz="2400" u="none" dirty="0"/>
              <a:t>Purchase/lease</a:t>
            </a:r>
            <a:r>
              <a:rPr sz="2400" u="none" spc="-10" dirty="0"/>
              <a:t> </a:t>
            </a:r>
            <a:r>
              <a:rPr sz="2400" u="none" dirty="0"/>
              <a:t>price</a:t>
            </a:r>
            <a:r>
              <a:rPr sz="2400" u="none" spc="-35" dirty="0"/>
              <a:t> </a:t>
            </a:r>
            <a:r>
              <a:rPr sz="2400" u="none" dirty="0"/>
              <a:t>of</a:t>
            </a:r>
            <a:r>
              <a:rPr sz="2400" u="none" spc="-30" dirty="0"/>
              <a:t> </a:t>
            </a:r>
            <a:r>
              <a:rPr sz="2400" u="none" spc="-20" dirty="0"/>
              <a:t>land</a:t>
            </a:r>
            <a:endParaRPr sz="2400"/>
          </a:p>
          <a:p>
            <a:pPr marL="6985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u="none" dirty="0"/>
              <a:t>Previous</a:t>
            </a:r>
            <a:r>
              <a:rPr sz="2400" u="none" spc="-20" dirty="0"/>
              <a:t> </a:t>
            </a:r>
            <a:r>
              <a:rPr sz="2400" u="none" dirty="0"/>
              <a:t>capital</a:t>
            </a:r>
            <a:r>
              <a:rPr sz="2400" u="none" spc="-10" dirty="0"/>
              <a:t> investments</a:t>
            </a:r>
            <a:endParaRPr sz="2400"/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200"/>
          </a:p>
          <a:p>
            <a:pPr marL="12700" marR="639445">
              <a:lnSpc>
                <a:spcPts val="3020"/>
              </a:lnSpc>
            </a:pPr>
            <a:r>
              <a:rPr u="none" dirty="0"/>
              <a:t>License</a:t>
            </a:r>
            <a:r>
              <a:rPr u="none" spc="-105" dirty="0"/>
              <a:t> </a:t>
            </a:r>
            <a:r>
              <a:rPr u="none" dirty="0"/>
              <a:t>Fee:</a:t>
            </a:r>
            <a:r>
              <a:rPr u="none" spc="-100" dirty="0"/>
              <a:t> </a:t>
            </a:r>
            <a:r>
              <a:rPr u="none" dirty="0"/>
              <a:t>$500</a:t>
            </a:r>
            <a:r>
              <a:rPr u="none" spc="-100" dirty="0"/>
              <a:t> </a:t>
            </a:r>
            <a:r>
              <a:rPr u="none" spc="-10" dirty="0"/>
              <a:t>million minimum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51575" y="1729702"/>
            <a:ext cx="5015865" cy="334962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28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Taxes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28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Slot</a:t>
            </a:r>
            <a:r>
              <a:rPr sz="28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GGR</a:t>
            </a:r>
            <a:r>
              <a:rPr sz="2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Min:</a:t>
            </a:r>
            <a:r>
              <a:rPr sz="28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25%</a:t>
            </a:r>
            <a:endParaRPr sz="2800">
              <a:latin typeface="Tahoma"/>
              <a:cs typeface="Tahoma"/>
            </a:endParaRPr>
          </a:p>
          <a:p>
            <a:pPr marL="241300" marR="461009" indent="-229235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All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Other</a:t>
            </a:r>
            <a:r>
              <a:rPr sz="28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Sources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GGR</a:t>
            </a:r>
            <a:r>
              <a:rPr sz="28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Tahoma"/>
                <a:cs typeface="Tahoma"/>
              </a:rPr>
              <a:t>Min: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10%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100">
              <a:latin typeface="Tahoma"/>
              <a:cs typeface="Tahoma"/>
            </a:endParaRPr>
          </a:p>
          <a:p>
            <a:pPr marL="12700" marR="5080">
              <a:lnSpc>
                <a:spcPts val="303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rates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TBD: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Applicants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may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propose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higher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rates</a:t>
            </a:r>
            <a:r>
              <a:rPr sz="28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Tahoma"/>
                <a:cs typeface="Tahoma"/>
              </a:rPr>
              <a:t>bids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4" y="3585794"/>
            <a:ext cx="749871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/>
              <a:t>Evaluation</a:t>
            </a:r>
            <a:r>
              <a:rPr sz="6000" spc="-60" dirty="0"/>
              <a:t> </a:t>
            </a:r>
            <a:r>
              <a:rPr sz="6000" dirty="0"/>
              <a:t>&amp;</a:t>
            </a:r>
            <a:r>
              <a:rPr sz="6000" spc="-70" dirty="0"/>
              <a:t> </a:t>
            </a:r>
            <a:r>
              <a:rPr sz="6000" spc="-10" dirty="0"/>
              <a:t>Selection</a:t>
            </a:r>
            <a:endParaRPr sz="6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397" y="282955"/>
            <a:ext cx="1202753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Economic</a:t>
            </a:r>
            <a:r>
              <a:rPr spc="-110" dirty="0"/>
              <a:t> </a:t>
            </a:r>
            <a:r>
              <a:rPr dirty="0"/>
              <a:t>Activity</a:t>
            </a:r>
            <a:r>
              <a:rPr spc="-145" dirty="0"/>
              <a:t> </a:t>
            </a:r>
            <a:r>
              <a:rPr dirty="0"/>
              <a:t>&amp;</a:t>
            </a:r>
            <a:r>
              <a:rPr spc="-140" dirty="0"/>
              <a:t> </a:t>
            </a:r>
            <a:r>
              <a:rPr dirty="0"/>
              <a:t>Business</a:t>
            </a:r>
            <a:r>
              <a:rPr spc="-114" dirty="0"/>
              <a:t> </a:t>
            </a:r>
            <a:r>
              <a:rPr dirty="0"/>
              <a:t>Development</a:t>
            </a:r>
            <a:r>
              <a:rPr spc="-90" dirty="0"/>
              <a:t> </a:t>
            </a:r>
            <a:r>
              <a:rPr dirty="0"/>
              <a:t>-</a:t>
            </a:r>
            <a:r>
              <a:rPr spc="-135" dirty="0"/>
              <a:t> </a:t>
            </a:r>
            <a:r>
              <a:rPr spc="-25" dirty="0"/>
              <a:t>70%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4883" y="1328420"/>
            <a:ext cx="10041255" cy="179705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41300" marR="993140" indent="-229235">
              <a:lnSpc>
                <a:spcPct val="70000"/>
              </a:lnSpc>
              <a:spcBef>
                <a:spcPts val="96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Capital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investment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(not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including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land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acquisition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infrastructure improvements)</a:t>
            </a:r>
            <a:endParaRPr sz="24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135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Maximizing</a:t>
            </a:r>
            <a:r>
              <a:rPr sz="24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revenues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localities</a:t>
            </a:r>
            <a:endParaRPr sz="24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Highest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number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quality jobs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 the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gaming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facility</a:t>
            </a:r>
            <a:endParaRPr sz="24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Gaming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facility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“the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highest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caliber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with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variety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quality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amenities”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4883" y="3116326"/>
            <a:ext cx="100558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“Highest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best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value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patrons</a:t>
            </a:r>
            <a:r>
              <a:rPr sz="24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create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secure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robust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gaming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4883" y="3353426"/>
            <a:ext cx="10530205" cy="232664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250"/>
              </a:spcBef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market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region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state”</a:t>
            </a:r>
            <a:endParaRPr sz="24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Site</a:t>
            </a:r>
            <a:r>
              <a:rPr sz="24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location’s</a:t>
            </a:r>
            <a:r>
              <a:rPr sz="24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benefits</a:t>
            </a:r>
            <a:endParaRPr sz="24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Estimated</a:t>
            </a:r>
            <a:r>
              <a:rPr sz="24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recapture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spending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by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residents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currently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traveling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out-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of-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4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13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Speed-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to-market:</a:t>
            </a:r>
            <a:r>
              <a:rPr sz="24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“a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reasonable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feasible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construction</a:t>
            </a:r>
            <a:r>
              <a:rPr sz="24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schedule”</a:t>
            </a:r>
            <a:endParaRPr sz="24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Ability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fully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finance</a:t>
            </a:r>
            <a:endParaRPr sz="24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130"/>
              </a:spcBef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Experience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24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developing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operating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quality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gaming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facility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980" y="282955"/>
            <a:ext cx="640080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Local</a:t>
            </a:r>
            <a:r>
              <a:rPr spc="-80" dirty="0"/>
              <a:t> </a:t>
            </a:r>
            <a:r>
              <a:rPr dirty="0"/>
              <a:t>Impact</a:t>
            </a:r>
            <a:r>
              <a:rPr spc="-80" dirty="0"/>
              <a:t> </a:t>
            </a:r>
            <a:r>
              <a:rPr dirty="0"/>
              <a:t>Siting</a:t>
            </a:r>
            <a:r>
              <a:rPr spc="-75" dirty="0"/>
              <a:t> </a:t>
            </a:r>
            <a:r>
              <a:rPr dirty="0"/>
              <a:t>–</a:t>
            </a:r>
            <a:r>
              <a:rPr spc="-80" dirty="0"/>
              <a:t> </a:t>
            </a:r>
            <a:r>
              <a:rPr spc="-25" dirty="0"/>
              <a:t>10%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4883" y="1311423"/>
            <a:ext cx="10483215" cy="347916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Mitigating</a:t>
            </a:r>
            <a:r>
              <a:rPr sz="28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potential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impacts</a:t>
            </a:r>
            <a:r>
              <a:rPr sz="28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on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host</a:t>
            </a:r>
            <a:r>
              <a:rPr sz="28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nearby</a:t>
            </a:r>
            <a:r>
              <a:rPr sz="28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municipalities</a:t>
            </a:r>
            <a:endParaRPr sz="2800">
              <a:latin typeface="Tahoma"/>
              <a:cs typeface="Tahoma"/>
            </a:endParaRPr>
          </a:p>
          <a:p>
            <a:pPr marL="241300" marR="5080" indent="-229235">
              <a:lnSpc>
                <a:spcPts val="3030"/>
              </a:lnSpc>
              <a:spcBef>
                <a:spcPts val="1035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Partnering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with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promoting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local</a:t>
            </a:r>
            <a:r>
              <a:rPr sz="280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hotels,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restaurants</a:t>
            </a: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retail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facilities</a:t>
            </a: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so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that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patrons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“experience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full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diversified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regional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tourism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industry”</a:t>
            </a:r>
            <a:endParaRPr sz="2800">
              <a:latin typeface="Tahoma"/>
              <a:cs typeface="Tahoma"/>
            </a:endParaRPr>
          </a:p>
          <a:p>
            <a:pPr marL="241300" indent="-229235">
              <a:lnSpc>
                <a:spcPts val="3195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Establishing</a:t>
            </a: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“a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fair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reasonable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partnership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with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Tahoma"/>
                <a:cs typeface="Tahoma"/>
              </a:rPr>
              <a:t>live</a:t>
            </a:r>
            <a:endParaRPr sz="2800">
              <a:latin typeface="Tahoma"/>
              <a:cs typeface="Tahoma"/>
            </a:endParaRPr>
          </a:p>
          <a:p>
            <a:pPr marL="241300" marR="164465">
              <a:lnSpc>
                <a:spcPts val="3020"/>
              </a:lnSpc>
              <a:spcBef>
                <a:spcPts val="21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entertainment</a:t>
            </a:r>
            <a:r>
              <a:rPr sz="28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venues</a:t>
            </a: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that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may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be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impacted”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where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gaming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facility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“actively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supports</a:t>
            </a: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mission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operation”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impacted</a:t>
            </a:r>
            <a:r>
              <a:rPr sz="2800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venues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NYS</a:t>
            </a:r>
            <a:r>
              <a:rPr sz="4400" spc="-80" dirty="0"/>
              <a:t> </a:t>
            </a:r>
            <a:r>
              <a:rPr sz="4400" dirty="0"/>
              <a:t>Gaming</a:t>
            </a:r>
            <a:r>
              <a:rPr sz="4400" spc="-90" dirty="0"/>
              <a:t> </a:t>
            </a:r>
            <a:r>
              <a:rPr sz="4400" dirty="0"/>
              <a:t>Commission’s</a:t>
            </a:r>
            <a:r>
              <a:rPr sz="4400" spc="-105" dirty="0"/>
              <a:t> </a:t>
            </a:r>
            <a:r>
              <a:rPr sz="4400" spc="-20" dirty="0"/>
              <a:t>Role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81455"/>
            <a:ext cx="10140950" cy="3345179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Regulates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all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legal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gambling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New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State:</a:t>
            </a:r>
            <a:endParaRPr sz="2800" dirty="0">
              <a:latin typeface="Tahoma"/>
              <a:cs typeface="Tahoma"/>
            </a:endParaRPr>
          </a:p>
          <a:p>
            <a:pPr marL="698500" indent="-229235">
              <a:lnSpc>
                <a:spcPct val="100000"/>
              </a:lnSpc>
              <a:spcBef>
                <a:spcPts val="22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Horse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racing</a:t>
            </a:r>
            <a:endParaRPr sz="2400" dirty="0">
              <a:latin typeface="Tahoma"/>
              <a:cs typeface="Tahoma"/>
            </a:endParaRPr>
          </a:p>
          <a:p>
            <a:pPr marL="698500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Charitable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gaming</a:t>
            </a:r>
            <a:endParaRPr sz="2400" dirty="0">
              <a:latin typeface="Tahoma"/>
              <a:cs typeface="Tahoma"/>
            </a:endParaRPr>
          </a:p>
          <a:p>
            <a:pPr marL="698500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New</a:t>
            </a:r>
            <a:r>
              <a:rPr sz="24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24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Lottery</a:t>
            </a:r>
            <a:endParaRPr sz="2400" dirty="0">
              <a:latin typeface="Tahoma"/>
              <a:cs typeface="Tahoma"/>
            </a:endParaRPr>
          </a:p>
          <a:p>
            <a:pPr marL="698500" indent="-229235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9135" algn="l"/>
              </a:tabLst>
            </a:pPr>
            <a:r>
              <a:rPr sz="2400" spc="-10" dirty="0">
                <a:solidFill>
                  <a:srgbClr val="FFFFFF"/>
                </a:solidFill>
                <a:latin typeface="Tahoma"/>
                <a:cs typeface="Tahoma"/>
              </a:rPr>
              <a:t>Gaming:</a:t>
            </a:r>
            <a:endParaRPr sz="2400" dirty="0">
              <a:latin typeface="Tahoma"/>
              <a:cs typeface="Tahoma"/>
            </a:endParaRPr>
          </a:p>
          <a:p>
            <a:pPr marL="1155700" lvl="1" indent="-229235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Video</a:t>
            </a:r>
            <a:r>
              <a:rPr sz="20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lottery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facilities</a:t>
            </a:r>
            <a:r>
              <a:rPr sz="20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with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electronic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table</a:t>
            </a:r>
            <a:r>
              <a:rPr sz="20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games,</a:t>
            </a:r>
            <a:r>
              <a:rPr sz="20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aka</a:t>
            </a:r>
            <a:r>
              <a:rPr sz="20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VLT</a:t>
            </a:r>
            <a:r>
              <a:rPr sz="20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facilities</a:t>
            </a:r>
            <a:endParaRPr sz="2000" dirty="0">
              <a:latin typeface="Tahoma"/>
              <a:cs typeface="Tahoma"/>
            </a:endParaRPr>
          </a:p>
          <a:p>
            <a:pPr marL="1155700" lvl="1" indent="-22923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Indian</a:t>
            </a:r>
            <a:r>
              <a:rPr sz="20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casinos</a:t>
            </a:r>
            <a:r>
              <a:rPr sz="20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–</a:t>
            </a:r>
            <a:r>
              <a:rPr sz="20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regulated</a:t>
            </a:r>
            <a:r>
              <a:rPr sz="20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pursuant</a:t>
            </a:r>
            <a:r>
              <a:rPr sz="20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0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nation/state</a:t>
            </a:r>
            <a:r>
              <a:rPr sz="20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compacts</a:t>
            </a:r>
            <a:endParaRPr sz="2000" dirty="0">
              <a:latin typeface="Tahoma"/>
              <a:cs typeface="Tahoma"/>
            </a:endParaRPr>
          </a:p>
          <a:p>
            <a:pPr marL="1155700" lvl="1" indent="-229235">
              <a:lnSpc>
                <a:spcPts val="2280"/>
              </a:lnSpc>
              <a:spcBef>
                <a:spcPts val="25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Commercial</a:t>
            </a:r>
            <a:r>
              <a:rPr sz="20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casinos</a:t>
            </a:r>
            <a:r>
              <a:rPr sz="20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–</a:t>
            </a:r>
            <a:r>
              <a:rPr sz="20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“Vegas-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style”</a:t>
            </a:r>
            <a:r>
              <a:rPr sz="20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casinos</a:t>
            </a:r>
            <a:r>
              <a:rPr sz="20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with</a:t>
            </a:r>
            <a:r>
              <a:rPr sz="20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real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slot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machines,</a:t>
            </a:r>
            <a:r>
              <a:rPr sz="20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Tahoma"/>
                <a:cs typeface="Tahoma"/>
              </a:rPr>
              <a:t>poker,</a:t>
            </a:r>
            <a:r>
              <a:rPr sz="20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table</a:t>
            </a:r>
            <a:endParaRPr sz="2000" dirty="0">
              <a:latin typeface="Tahoma"/>
              <a:cs typeface="Tahoma"/>
            </a:endParaRPr>
          </a:p>
          <a:p>
            <a:pPr marL="1155700">
              <a:lnSpc>
                <a:spcPts val="2280"/>
              </a:lnSpc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games</a:t>
            </a:r>
            <a:r>
              <a:rPr sz="20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with</a:t>
            </a:r>
            <a:r>
              <a:rPr sz="20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live</a:t>
            </a:r>
            <a:r>
              <a:rPr sz="200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dealers</a:t>
            </a:r>
            <a:r>
              <a:rPr sz="20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0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more.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Also</a:t>
            </a:r>
            <a:r>
              <a:rPr sz="20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regulates</a:t>
            </a:r>
            <a:r>
              <a:rPr sz="20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sports</a:t>
            </a:r>
            <a:r>
              <a:rPr sz="20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wagering.</a:t>
            </a:r>
            <a:endParaRPr sz="20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831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Workforce</a:t>
            </a:r>
            <a:r>
              <a:rPr spc="-185" dirty="0"/>
              <a:t> </a:t>
            </a:r>
            <a:r>
              <a:rPr dirty="0"/>
              <a:t>Enhancement</a:t>
            </a:r>
            <a:r>
              <a:rPr spc="-175" dirty="0"/>
              <a:t> </a:t>
            </a:r>
            <a:r>
              <a:rPr dirty="0"/>
              <a:t>–</a:t>
            </a:r>
            <a:r>
              <a:rPr spc="-195" dirty="0"/>
              <a:t> </a:t>
            </a:r>
            <a:r>
              <a:rPr spc="-25" dirty="0"/>
              <a:t>10%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4883" y="1395475"/>
            <a:ext cx="10233025" cy="35312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Developing</a:t>
            </a:r>
            <a:r>
              <a:rPr sz="28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workforce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plan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that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utilizes</a:t>
            </a:r>
            <a:r>
              <a:rPr sz="28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existing</a:t>
            </a:r>
            <a:r>
              <a:rPr sz="28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labor</a:t>
            </a:r>
            <a:r>
              <a:rPr sz="28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force, including:</a:t>
            </a:r>
            <a:endParaRPr sz="2800">
              <a:latin typeface="Tahoma"/>
              <a:cs typeface="Tahoma"/>
            </a:endParaRPr>
          </a:p>
          <a:p>
            <a:pPr marL="698500" indent="-229235">
              <a:lnSpc>
                <a:spcPct val="100000"/>
              </a:lnSpc>
              <a:spcBef>
                <a:spcPts val="180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Estimated</a:t>
            </a:r>
            <a:r>
              <a:rPr sz="24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number</a:t>
            </a:r>
            <a:r>
              <a:rPr sz="2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4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construction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Tahoma"/>
                <a:cs typeface="Tahoma"/>
              </a:rPr>
              <a:t>jobs</a:t>
            </a:r>
            <a:endParaRPr sz="2400">
              <a:latin typeface="Tahoma"/>
              <a:cs typeface="Tahoma"/>
            </a:endParaRPr>
          </a:p>
          <a:p>
            <a:pPr marL="698500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Tahoma"/>
                <a:cs typeface="Tahoma"/>
              </a:rPr>
              <a:t>Development</a:t>
            </a:r>
            <a:r>
              <a:rPr sz="24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Tahoma"/>
                <a:cs typeface="Tahoma"/>
              </a:rPr>
              <a:t>of:</a:t>
            </a:r>
            <a:endParaRPr sz="2400">
              <a:latin typeface="Tahoma"/>
              <a:cs typeface="Tahoma"/>
            </a:endParaRPr>
          </a:p>
          <a:p>
            <a:pPr marL="1155700" lvl="1" indent="-229235">
              <a:lnSpc>
                <a:spcPct val="100000"/>
              </a:lnSpc>
              <a:spcBef>
                <a:spcPts val="27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spc="-20" dirty="0">
                <a:solidFill>
                  <a:srgbClr val="FFFFFF"/>
                </a:solidFill>
                <a:latin typeface="Tahoma"/>
                <a:cs typeface="Tahoma"/>
              </a:rPr>
              <a:t>Training</a:t>
            </a:r>
            <a:r>
              <a:rPr sz="20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programs</a:t>
            </a:r>
            <a:r>
              <a:rPr sz="20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that</a:t>
            </a:r>
            <a:r>
              <a:rPr sz="20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serve</a:t>
            </a:r>
            <a:r>
              <a:rPr sz="20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0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unemployed</a:t>
            </a:r>
            <a:endParaRPr sz="2000">
              <a:latin typeface="Tahoma"/>
              <a:cs typeface="Tahoma"/>
            </a:endParaRPr>
          </a:p>
          <a:p>
            <a:pPr marL="1155700" lvl="1" indent="-229235">
              <a:lnSpc>
                <a:spcPct val="100000"/>
              </a:lnSpc>
              <a:spcBef>
                <a:spcPts val="25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Methods</a:t>
            </a:r>
            <a:r>
              <a:rPr sz="20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accessing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employment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50">
              <a:latin typeface="Tahoma"/>
              <a:cs typeface="Tahoma"/>
            </a:endParaRPr>
          </a:p>
          <a:p>
            <a:pPr marL="12700" marR="1186180">
              <a:lnSpc>
                <a:spcPts val="302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Address</a:t>
            </a:r>
            <a:r>
              <a:rPr sz="28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problem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gambling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including</a:t>
            </a:r>
            <a:r>
              <a:rPr sz="28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employee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training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recognize</a:t>
            </a:r>
            <a:r>
              <a:rPr sz="28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individuals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exhibiting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problems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with</a:t>
            </a:r>
            <a:r>
              <a:rPr sz="28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gambling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2852" y="282955"/>
            <a:ext cx="768540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Workforce</a:t>
            </a:r>
            <a:r>
              <a:rPr spc="-185" dirty="0"/>
              <a:t> </a:t>
            </a:r>
            <a:r>
              <a:rPr dirty="0"/>
              <a:t>Enhancement</a:t>
            </a:r>
            <a:r>
              <a:rPr spc="-175" dirty="0"/>
              <a:t> </a:t>
            </a:r>
            <a:r>
              <a:rPr dirty="0"/>
              <a:t>–</a:t>
            </a:r>
            <a:r>
              <a:rPr spc="-195" dirty="0"/>
              <a:t> </a:t>
            </a:r>
            <a:r>
              <a:rPr spc="-25" dirty="0"/>
              <a:t>10%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4883" y="1311423"/>
            <a:ext cx="9674860" cy="3348354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5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Utilizing</a:t>
            </a:r>
            <a:r>
              <a:rPr sz="28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sustainable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development</a:t>
            </a:r>
            <a:r>
              <a:rPr sz="28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principles</a:t>
            </a:r>
            <a:endParaRPr sz="2800">
              <a:latin typeface="Tahoma"/>
              <a:cs typeface="Tahoma"/>
            </a:endParaRPr>
          </a:p>
          <a:p>
            <a:pPr marL="12700" marR="16510" algn="just">
              <a:lnSpc>
                <a:spcPts val="3030"/>
              </a:lnSpc>
              <a:spcBef>
                <a:spcPts val="103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Hiring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training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practices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programs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that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“promote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development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8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skilled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diverse</a:t>
            </a:r>
            <a:r>
              <a:rPr sz="28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workforce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8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access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promotion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opportunities”</a:t>
            </a:r>
            <a:endParaRPr sz="2800">
              <a:latin typeface="Tahoma"/>
              <a:cs typeface="Tahoma"/>
            </a:endParaRPr>
          </a:p>
          <a:p>
            <a:pPr marL="12700" marR="1377315">
              <a:lnSpc>
                <a:spcPts val="4020"/>
              </a:lnSpc>
              <a:spcBef>
                <a:spcPts val="20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Purchasing</a:t>
            </a:r>
            <a:r>
              <a:rPr sz="28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domestically</a:t>
            </a:r>
            <a:r>
              <a:rPr sz="28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manufactured</a:t>
            </a:r>
            <a:r>
              <a:rPr sz="28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slot</a:t>
            </a:r>
            <a:r>
              <a:rPr sz="28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machines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Implementing</a:t>
            </a:r>
            <a:r>
              <a:rPr sz="28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800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workforce</a:t>
            </a:r>
            <a:r>
              <a:rPr sz="28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development</a:t>
            </a:r>
            <a:r>
              <a:rPr sz="28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Tahoma"/>
                <a:cs typeface="Tahoma"/>
              </a:rPr>
              <a:t>plan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Agreement</a:t>
            </a:r>
            <a:r>
              <a:rPr sz="28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with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organized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Tahoma"/>
                <a:cs typeface="Tahoma"/>
              </a:rPr>
              <a:t>labor,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including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hospitality</a:t>
            </a:r>
            <a:r>
              <a:rPr sz="28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services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72080">
              <a:lnSpc>
                <a:spcPct val="100000"/>
              </a:lnSpc>
              <a:spcBef>
                <a:spcPts val="95"/>
              </a:spcBef>
            </a:pPr>
            <a:r>
              <a:rPr dirty="0"/>
              <a:t>Diversity</a:t>
            </a:r>
            <a:r>
              <a:rPr spc="-190" dirty="0"/>
              <a:t> </a:t>
            </a:r>
            <a:r>
              <a:rPr dirty="0"/>
              <a:t>Framework</a:t>
            </a:r>
            <a:r>
              <a:rPr spc="-160" dirty="0"/>
              <a:t> </a:t>
            </a:r>
            <a:r>
              <a:rPr dirty="0"/>
              <a:t>–</a:t>
            </a:r>
            <a:r>
              <a:rPr spc="-170" dirty="0"/>
              <a:t> </a:t>
            </a:r>
            <a:r>
              <a:rPr spc="-25" dirty="0"/>
              <a:t>10%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3417" y="2092274"/>
            <a:ext cx="10219690" cy="2278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245"/>
              </a:lnSpc>
              <a:spcBef>
                <a:spcPts val="95"/>
              </a:spcBef>
            </a:pPr>
            <a:r>
              <a:rPr sz="2200" spc="-10" dirty="0">
                <a:solidFill>
                  <a:srgbClr val="FFFFFF"/>
                </a:solidFill>
                <a:latin typeface="Tahoma"/>
                <a:cs typeface="Tahoma"/>
              </a:rPr>
              <a:t>Workforce</a:t>
            </a:r>
            <a:r>
              <a:rPr sz="22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ahoma"/>
                <a:cs typeface="Tahoma"/>
              </a:rPr>
              <a:t>demographics</a:t>
            </a:r>
            <a:r>
              <a:rPr sz="22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including</a:t>
            </a:r>
            <a:r>
              <a:rPr sz="22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current</a:t>
            </a:r>
            <a:r>
              <a:rPr sz="22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employment</a:t>
            </a:r>
            <a:r>
              <a:rPr sz="22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2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minorities,</a:t>
            </a:r>
            <a:r>
              <a:rPr sz="22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women</a:t>
            </a:r>
            <a:r>
              <a:rPr sz="22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ts val="2245"/>
              </a:lnSpc>
            </a:pPr>
            <a:r>
              <a:rPr sz="2200" spc="-25" dirty="0">
                <a:solidFill>
                  <a:srgbClr val="FFFFFF"/>
                </a:solidFill>
                <a:latin typeface="Tahoma"/>
                <a:cs typeface="Tahoma"/>
              </a:rPr>
              <a:t>service-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disabled</a:t>
            </a:r>
            <a:r>
              <a:rPr sz="22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veterans</a:t>
            </a:r>
            <a:r>
              <a:rPr sz="22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22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permanent</a:t>
            </a:r>
            <a:r>
              <a:rPr sz="22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2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Tahoma"/>
                <a:cs typeface="Tahoma"/>
              </a:rPr>
              <a:t>part-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time</a:t>
            </a:r>
            <a:r>
              <a:rPr sz="22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Tahoma"/>
                <a:cs typeface="Tahoma"/>
              </a:rPr>
              <a:t>jobs</a:t>
            </a: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Diversity</a:t>
            </a:r>
            <a:r>
              <a:rPr sz="22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in</a:t>
            </a:r>
            <a:r>
              <a:rPr sz="22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ownership</a:t>
            </a:r>
            <a:r>
              <a:rPr sz="22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2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leadership</a:t>
            </a:r>
            <a:r>
              <a:rPr sz="22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2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corporate</a:t>
            </a:r>
            <a:r>
              <a:rPr sz="22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ahoma"/>
                <a:cs typeface="Tahoma"/>
              </a:rPr>
              <a:t>entity</a:t>
            </a: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ahoma"/>
              <a:cs typeface="Tahoma"/>
            </a:endParaRPr>
          </a:p>
          <a:p>
            <a:pPr marL="12700">
              <a:lnSpc>
                <a:spcPts val="2245"/>
              </a:lnSpc>
            </a:pP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Efforts</a:t>
            </a:r>
            <a:r>
              <a:rPr sz="22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2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ensure</a:t>
            </a:r>
            <a:r>
              <a:rPr sz="22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diversity</a:t>
            </a:r>
            <a:r>
              <a:rPr sz="22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at</a:t>
            </a:r>
            <a:r>
              <a:rPr sz="22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2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applicant’s</a:t>
            </a:r>
            <a:r>
              <a:rPr sz="22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facilities</a:t>
            </a:r>
            <a:r>
              <a:rPr sz="22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22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plans</a:t>
            </a:r>
            <a:r>
              <a:rPr sz="22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22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undertake</a:t>
            </a:r>
            <a:r>
              <a:rPr sz="22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at</a:t>
            </a:r>
            <a:r>
              <a:rPr sz="22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Tahoma"/>
                <a:cs typeface="Tahoma"/>
              </a:rPr>
              <a:t>this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ts val="2245"/>
              </a:lnSpc>
            </a:pPr>
            <a:r>
              <a:rPr sz="2200" dirty="0">
                <a:solidFill>
                  <a:srgbClr val="FFFFFF"/>
                </a:solidFill>
                <a:latin typeface="Tahoma"/>
                <a:cs typeface="Tahoma"/>
              </a:rPr>
              <a:t>proposed</a:t>
            </a:r>
            <a:r>
              <a:rPr sz="22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Tahoma"/>
                <a:cs typeface="Tahoma"/>
              </a:rPr>
              <a:t>facility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50414">
              <a:lnSpc>
                <a:spcPct val="100000"/>
              </a:lnSpc>
              <a:spcBef>
                <a:spcPts val="95"/>
              </a:spcBef>
            </a:pPr>
            <a:r>
              <a:rPr dirty="0"/>
              <a:t>Once</a:t>
            </a:r>
            <a:r>
              <a:rPr spc="-120" dirty="0"/>
              <a:t> </a:t>
            </a:r>
            <a:r>
              <a:rPr dirty="0"/>
              <a:t>Board</a:t>
            </a:r>
            <a:r>
              <a:rPr spc="-110" dirty="0"/>
              <a:t> </a:t>
            </a:r>
            <a:r>
              <a:rPr dirty="0"/>
              <a:t>Makes</a:t>
            </a:r>
            <a:r>
              <a:rPr spc="-110" dirty="0"/>
              <a:t> </a:t>
            </a:r>
            <a:r>
              <a:rPr spc="-10" dirty="0"/>
              <a:t>Selection(s)…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289" y="1777441"/>
            <a:ext cx="11181080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Commission</a:t>
            </a:r>
            <a:r>
              <a:rPr sz="32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will</a:t>
            </a:r>
            <a:r>
              <a:rPr sz="32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determine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if</a:t>
            </a:r>
            <a:r>
              <a:rPr sz="32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applicant(s)</a:t>
            </a:r>
            <a:r>
              <a:rPr sz="32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meet</a:t>
            </a:r>
            <a:r>
              <a:rPr sz="3200" spc="-10" dirty="0">
                <a:solidFill>
                  <a:srgbClr val="FFFFFF"/>
                </a:solidFill>
                <a:latin typeface="Tahoma"/>
                <a:cs typeface="Tahoma"/>
              </a:rPr>
              <a:t> established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licensure</a:t>
            </a:r>
            <a:r>
              <a:rPr sz="32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criteria</a:t>
            </a:r>
            <a:r>
              <a:rPr sz="32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completed</a:t>
            </a:r>
            <a:r>
              <a:rPr sz="32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Environmental</a:t>
            </a:r>
            <a:r>
              <a:rPr sz="32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ahoma"/>
                <a:cs typeface="Tahoma"/>
              </a:rPr>
              <a:t>Quality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Review</a:t>
            </a:r>
            <a:r>
              <a:rPr sz="3200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ahoma"/>
                <a:cs typeface="Tahoma"/>
              </a:rPr>
              <a:t>process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50">
              <a:latin typeface="Tahoma"/>
              <a:cs typeface="Tahoma"/>
            </a:endParaRPr>
          </a:p>
          <a:p>
            <a:pPr marL="12700" marR="546735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Following</a:t>
            </a:r>
            <a:r>
              <a:rPr sz="32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licensure,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Commission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will</a:t>
            </a:r>
            <a:r>
              <a:rPr sz="32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issue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r>
              <a:rPr sz="32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ahoma"/>
                <a:cs typeface="Tahoma"/>
              </a:rPr>
              <a:t>operating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certificate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when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facility</a:t>
            </a:r>
            <a:r>
              <a:rPr sz="3200" spc="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is</a:t>
            </a:r>
            <a:r>
              <a:rPr sz="32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ready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32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open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32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32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ahoma"/>
                <a:cs typeface="Tahoma"/>
              </a:rPr>
              <a:t>public</a:t>
            </a:r>
            <a:endParaRPr sz="3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10" dirty="0">
                <a:latin typeface="Tahoma"/>
                <a:cs typeface="Tahoma"/>
                <a:hlinkClick r:id="rId2"/>
              </a:rPr>
              <a:t>nycasinos@gaming.ny.gov</a:t>
            </a:r>
            <a:endParaRPr sz="48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2909" y="3113023"/>
            <a:ext cx="52666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10" dirty="0">
                <a:solidFill>
                  <a:srgbClr val="FFFFFF"/>
                </a:solidFill>
                <a:latin typeface="Tahoma"/>
                <a:cs typeface="Tahoma"/>
              </a:rPr>
              <a:t>nycasinos.ny.gov</a:t>
            </a:r>
            <a:endParaRPr sz="4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NYS</a:t>
            </a:r>
            <a:r>
              <a:rPr sz="4400" spc="-30" dirty="0"/>
              <a:t> </a:t>
            </a:r>
            <a:r>
              <a:rPr sz="4400" dirty="0"/>
              <a:t>Constitution:</a:t>
            </a:r>
            <a:r>
              <a:rPr sz="4400" spc="-75" dirty="0"/>
              <a:t> </a:t>
            </a:r>
            <a:r>
              <a:rPr sz="4400" dirty="0"/>
              <a:t>7</a:t>
            </a:r>
            <a:r>
              <a:rPr sz="4400" spc="-45" dirty="0"/>
              <a:t> </a:t>
            </a:r>
            <a:r>
              <a:rPr sz="4400" dirty="0"/>
              <a:t>Commercial</a:t>
            </a:r>
            <a:r>
              <a:rPr sz="4400" spc="-35" dirty="0"/>
              <a:t> </a:t>
            </a:r>
            <a:r>
              <a:rPr sz="4400" spc="-10" dirty="0"/>
              <a:t>Casinos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374394" y="1800809"/>
            <a:ext cx="8568690" cy="3919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69900" algn="l"/>
              </a:tabLst>
            </a:pP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del</a:t>
            </a:r>
            <a:r>
              <a:rPr sz="36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Lago</a:t>
            </a: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Resort</a:t>
            </a: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Casino</a:t>
            </a: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(Finger</a:t>
            </a:r>
            <a:r>
              <a:rPr sz="36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ahoma"/>
                <a:cs typeface="Tahoma"/>
              </a:rPr>
              <a:t>Lakes)</a:t>
            </a:r>
            <a:endParaRPr sz="3600" dirty="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75"/>
              </a:spcBef>
              <a:buAutoNum type="arabicPeriod"/>
              <a:tabLst>
                <a:tab pos="469900" algn="l"/>
              </a:tabLst>
            </a:pP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Rivers</a:t>
            </a:r>
            <a:r>
              <a:rPr sz="36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Casino</a:t>
            </a: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Resort</a:t>
            </a: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(Capital</a:t>
            </a:r>
            <a:r>
              <a:rPr sz="3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ahoma"/>
                <a:cs typeface="Tahoma"/>
              </a:rPr>
              <a:t>Region)</a:t>
            </a:r>
            <a:endParaRPr sz="3600" dirty="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75"/>
              </a:spcBef>
              <a:buAutoNum type="arabicPeriod"/>
              <a:tabLst>
                <a:tab pos="469900" algn="l"/>
              </a:tabLst>
            </a:pP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Resorts</a:t>
            </a:r>
            <a:r>
              <a:rPr sz="36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World</a:t>
            </a:r>
            <a:r>
              <a:rPr sz="36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Catskills</a:t>
            </a:r>
            <a:r>
              <a:rPr sz="36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ahoma"/>
                <a:cs typeface="Tahoma"/>
              </a:rPr>
              <a:t>(Catskills)</a:t>
            </a:r>
            <a:endParaRPr sz="3600" dirty="0">
              <a:latin typeface="Tahoma"/>
              <a:cs typeface="Tahoma"/>
            </a:endParaRPr>
          </a:p>
          <a:p>
            <a:pPr marL="12700" marR="2240915" indent="457200">
              <a:lnSpc>
                <a:spcPts val="4390"/>
              </a:lnSpc>
              <a:spcBef>
                <a:spcPts val="150"/>
              </a:spcBef>
              <a:buAutoNum type="arabicPeriod"/>
              <a:tabLst>
                <a:tab pos="469900" algn="l"/>
              </a:tabLst>
            </a:pP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Tioga</a:t>
            </a:r>
            <a:r>
              <a:rPr sz="36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Downs</a:t>
            </a:r>
            <a:r>
              <a:rPr sz="36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3600" dirty="0">
                <a:solidFill>
                  <a:srgbClr val="FFFFFF"/>
                </a:solidFill>
                <a:latin typeface="Tahoma"/>
                <a:cs typeface="Tahoma"/>
              </a:rPr>
              <a:t>(Southern </a:t>
            </a:r>
            <a:r>
              <a:rPr sz="3600" spc="-10" dirty="0">
                <a:solidFill>
                  <a:srgbClr val="FFFFFF"/>
                </a:solidFill>
                <a:latin typeface="Tahoma"/>
                <a:cs typeface="Tahoma"/>
              </a:rPr>
              <a:t>Tier) </a:t>
            </a: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5.</a:t>
            </a:r>
            <a:endParaRPr sz="3600" dirty="0">
              <a:latin typeface="Tahoma"/>
              <a:cs typeface="Tahoma"/>
            </a:endParaRPr>
          </a:p>
          <a:p>
            <a:pPr marL="12700">
              <a:lnSpc>
                <a:spcPts val="4240"/>
              </a:lnSpc>
            </a:pP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6.</a:t>
            </a:r>
            <a:endParaRPr sz="36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3600" spc="-25" dirty="0">
                <a:solidFill>
                  <a:srgbClr val="FFFFFF"/>
                </a:solidFill>
                <a:latin typeface="Tahoma"/>
                <a:cs typeface="Tahoma"/>
              </a:rPr>
              <a:t>7.</a:t>
            </a:r>
            <a:endParaRPr sz="36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2022</a:t>
            </a:r>
            <a:r>
              <a:rPr sz="4400" spc="-25" dirty="0"/>
              <a:t> </a:t>
            </a:r>
            <a:r>
              <a:rPr sz="4400" dirty="0"/>
              <a:t>NYS</a:t>
            </a:r>
            <a:r>
              <a:rPr sz="4400" spc="-25" dirty="0"/>
              <a:t> </a:t>
            </a:r>
            <a:r>
              <a:rPr sz="4400" dirty="0"/>
              <a:t>State</a:t>
            </a:r>
            <a:r>
              <a:rPr sz="4400" spc="-15" dirty="0"/>
              <a:t> </a:t>
            </a:r>
            <a:r>
              <a:rPr sz="4400" spc="-10" dirty="0"/>
              <a:t>Budget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806905"/>
            <a:ext cx="10112375" cy="3198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siting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process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remaining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three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licenses.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25"/>
              </a:lnSpc>
              <a:spcBef>
                <a:spcPts val="26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Similarities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8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2014-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r>
              <a:rPr sz="28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processes:</a:t>
            </a:r>
            <a:endParaRPr sz="2800">
              <a:latin typeface="Arial"/>
              <a:cs typeface="Arial"/>
            </a:endParaRPr>
          </a:p>
          <a:p>
            <a:pPr marL="698500" indent="-229235">
              <a:lnSpc>
                <a:spcPts val="2600"/>
              </a:lnSpc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Transformative</a:t>
            </a:r>
            <a:r>
              <a:rPr sz="24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projects</a:t>
            </a:r>
            <a:endParaRPr sz="2400">
              <a:latin typeface="Arial"/>
              <a:cs typeface="Arial"/>
            </a:endParaRPr>
          </a:p>
          <a:p>
            <a:pPr marL="698500" indent="-229235">
              <a:lnSpc>
                <a:spcPts val="2595"/>
              </a:lnSpc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Managed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independent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Gaming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Facility Location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Board</a:t>
            </a:r>
            <a:endParaRPr sz="2400">
              <a:latin typeface="Arial"/>
              <a:cs typeface="Arial"/>
            </a:endParaRPr>
          </a:p>
          <a:p>
            <a:pPr marL="698500" indent="-229235">
              <a:lnSpc>
                <a:spcPts val="2590"/>
              </a:lnSpc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Statutory</a:t>
            </a:r>
            <a:r>
              <a:rPr sz="24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evaluation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endParaRPr sz="2400">
              <a:latin typeface="Arial"/>
              <a:cs typeface="Arial"/>
            </a:endParaRPr>
          </a:p>
          <a:p>
            <a:pPr marL="698500" indent="-229235">
              <a:lnSpc>
                <a:spcPts val="2590"/>
              </a:lnSpc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Competitive,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clearly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defined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legislative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purposes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intent.</a:t>
            </a:r>
            <a:endParaRPr sz="2400">
              <a:latin typeface="Arial"/>
              <a:cs typeface="Arial"/>
            </a:endParaRPr>
          </a:p>
          <a:p>
            <a:pPr marL="698500" indent="-229235">
              <a:lnSpc>
                <a:spcPts val="2595"/>
              </a:lnSpc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Expected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generate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benefit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York’s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public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schools,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local</a:t>
            </a:r>
            <a:endParaRPr sz="2400">
              <a:latin typeface="Arial"/>
              <a:cs typeface="Arial"/>
            </a:endParaRPr>
          </a:p>
          <a:p>
            <a:pPr marL="698500">
              <a:lnSpc>
                <a:spcPts val="273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governments,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2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problem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gambling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treatment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services.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2022</a:t>
            </a:r>
            <a:r>
              <a:rPr sz="4400" spc="-25" dirty="0"/>
              <a:t> </a:t>
            </a:r>
            <a:r>
              <a:rPr sz="4400" dirty="0"/>
              <a:t>NYS</a:t>
            </a:r>
            <a:r>
              <a:rPr sz="4400" spc="-25" dirty="0"/>
              <a:t> </a:t>
            </a:r>
            <a:r>
              <a:rPr sz="4400" dirty="0"/>
              <a:t>State</a:t>
            </a:r>
            <a:r>
              <a:rPr sz="4400" spc="-15" dirty="0"/>
              <a:t> </a:t>
            </a:r>
            <a:r>
              <a:rPr sz="4400" spc="-10" dirty="0"/>
              <a:t>Budget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806905"/>
            <a:ext cx="10174605" cy="4128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siting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process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remaining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three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licenses.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Differences</a:t>
            </a:r>
            <a:r>
              <a:rPr sz="2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2014-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r>
              <a:rPr sz="28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processes: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225"/>
              </a:lnSpc>
              <a:spcBef>
                <a:spcPts val="2690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Prerequisites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BEFORE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Board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may</a:t>
            </a: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evaluate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8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Application:</a:t>
            </a:r>
            <a:endParaRPr sz="2800">
              <a:latin typeface="Arial"/>
              <a:cs typeface="Arial"/>
            </a:endParaRPr>
          </a:p>
          <a:p>
            <a:pPr marL="698500" marR="217804" indent="-228600">
              <a:lnSpc>
                <a:spcPts val="2590"/>
              </a:lnSpc>
              <a:spcBef>
                <a:spcPts val="190"/>
              </a:spcBef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separate,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appointed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Community</a:t>
            </a:r>
            <a:r>
              <a:rPr sz="24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Advisory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Committee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must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give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full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approval to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project</a:t>
            </a:r>
            <a:endParaRPr sz="2400">
              <a:latin typeface="Arial"/>
              <a:cs typeface="Arial"/>
            </a:endParaRPr>
          </a:p>
          <a:p>
            <a:pPr marL="698500" indent="-229235">
              <a:lnSpc>
                <a:spcPts val="2555"/>
              </a:lnSpc>
              <a:buChar char="•"/>
              <a:tabLst>
                <a:tab pos="69913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zoning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requirements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must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complete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50">
              <a:latin typeface="Arial"/>
              <a:cs typeface="Arial"/>
            </a:endParaRPr>
          </a:p>
          <a:p>
            <a:pPr marL="12700" marR="5080">
              <a:lnSpc>
                <a:spcPts val="3020"/>
              </a:lnSpc>
            </a:pP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Only</a:t>
            </a:r>
            <a:r>
              <a:rPr sz="2800" u="sng" spc="-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projects</a:t>
            </a:r>
            <a:r>
              <a:rPr sz="2800" u="sng" spc="-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that</a:t>
            </a:r>
            <a:r>
              <a:rPr sz="2800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are</a:t>
            </a:r>
            <a:r>
              <a:rPr sz="2800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embraced</a:t>
            </a:r>
            <a:r>
              <a:rPr sz="2800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by</a:t>
            </a:r>
            <a:r>
              <a:rPr sz="2800" u="sng" spc="-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the</a:t>
            </a:r>
            <a:r>
              <a:rPr sz="2800" u="sng" spc="-5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community</a:t>
            </a:r>
            <a:r>
              <a:rPr sz="2800" u="sng" spc="-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will</a:t>
            </a:r>
            <a:r>
              <a:rPr sz="2800" u="sng" spc="-5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be</a:t>
            </a:r>
            <a:r>
              <a:rPr sz="2800" u="sng" spc="-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before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the</a:t>
            </a:r>
            <a:r>
              <a:rPr sz="2800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Board</a:t>
            </a:r>
            <a:r>
              <a:rPr sz="2800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for</a:t>
            </a:r>
            <a:r>
              <a:rPr sz="2800" u="sng" spc="-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800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consideration.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43204"/>
            <a:ext cx="50114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Casinos</a:t>
            </a:r>
            <a:r>
              <a:rPr sz="4400" spc="-40" dirty="0"/>
              <a:t> </a:t>
            </a:r>
            <a:r>
              <a:rPr sz="4400" dirty="0"/>
              <a:t>in</a:t>
            </a:r>
            <a:r>
              <a:rPr sz="4400" spc="-25" dirty="0"/>
              <a:t> </a:t>
            </a:r>
            <a:r>
              <a:rPr sz="4400" dirty="0"/>
              <a:t>New</a:t>
            </a:r>
            <a:r>
              <a:rPr sz="4400" spc="-5" dirty="0"/>
              <a:t> </a:t>
            </a:r>
            <a:r>
              <a:rPr sz="4400" spc="-45" dirty="0"/>
              <a:t>York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814525"/>
            <a:ext cx="6578600" cy="3519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35" dirty="0">
                <a:solidFill>
                  <a:srgbClr val="FFFFFF"/>
                </a:solidFill>
                <a:latin typeface="Tahoma"/>
                <a:cs typeface="Tahoma"/>
              </a:rPr>
              <a:t>Tabula</a:t>
            </a:r>
            <a:r>
              <a:rPr sz="2800" spc="-1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Tahoma"/>
                <a:cs typeface="Tahoma"/>
              </a:rPr>
              <a:t>Rasa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Arial"/>
              <a:buChar char="•"/>
            </a:pPr>
            <a:endParaRPr sz="385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No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preconceived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favorites</a:t>
            </a:r>
            <a:r>
              <a:rPr sz="28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or</a:t>
            </a:r>
            <a:r>
              <a:rPr sz="28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“sure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bets”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Arial"/>
              <a:buChar char="•"/>
            </a:pPr>
            <a:endParaRPr sz="385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85" dirty="0">
                <a:solidFill>
                  <a:srgbClr val="FFFFFF"/>
                </a:solidFill>
                <a:latin typeface="Tahoma"/>
                <a:cs typeface="Tahoma"/>
              </a:rPr>
              <a:t>Fair,</a:t>
            </a:r>
            <a:r>
              <a:rPr sz="28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transparent,</a:t>
            </a:r>
            <a:r>
              <a:rPr sz="2800" spc="-1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competitive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FFFF"/>
              </a:buClr>
              <a:buFont typeface="Arial"/>
              <a:buChar char="•"/>
            </a:pPr>
            <a:endParaRPr sz="385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Free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from</a:t>
            </a:r>
            <a:r>
              <a:rPr sz="280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politics</a:t>
            </a:r>
            <a:endParaRPr sz="2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Quenia</a:t>
            </a:r>
            <a:r>
              <a:rPr sz="4400" spc="-55" dirty="0"/>
              <a:t> </a:t>
            </a:r>
            <a:r>
              <a:rPr sz="4400" dirty="0"/>
              <a:t>A.</a:t>
            </a:r>
            <a:r>
              <a:rPr sz="4400" spc="5" dirty="0"/>
              <a:t> </a:t>
            </a:r>
            <a:r>
              <a:rPr sz="4400" spc="-10" dirty="0"/>
              <a:t>Abreu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0455" y="1866900"/>
            <a:ext cx="3944112" cy="393496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90286" y="1814525"/>
            <a:ext cx="6148705" cy="2326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95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President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280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CEO,</a:t>
            </a:r>
            <a:r>
              <a:rPr sz="28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New</a:t>
            </a:r>
            <a:r>
              <a:rPr sz="280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28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Women’s</a:t>
            </a:r>
            <a:endParaRPr sz="2800">
              <a:latin typeface="Tahoma"/>
              <a:cs typeface="Tahoma"/>
            </a:endParaRPr>
          </a:p>
          <a:p>
            <a:pPr marL="12700">
              <a:lnSpc>
                <a:spcPts val="3195"/>
              </a:lnSpc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Chamber</a:t>
            </a:r>
            <a:r>
              <a:rPr sz="28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8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ahoma"/>
                <a:cs typeface="Tahoma"/>
              </a:rPr>
              <a:t>Commerce</a:t>
            </a:r>
            <a:endParaRPr sz="2800">
              <a:latin typeface="Tahoma"/>
              <a:cs typeface="Tahoma"/>
            </a:endParaRPr>
          </a:p>
          <a:p>
            <a:pPr marL="12700" marR="5080">
              <a:lnSpc>
                <a:spcPts val="1939"/>
              </a:lnSpc>
              <a:spcBef>
                <a:spcPts val="1045"/>
              </a:spcBef>
            </a:pP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Former</a:t>
            </a:r>
            <a:r>
              <a:rPr sz="18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Director,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Queens</a:t>
            </a:r>
            <a:r>
              <a:rPr sz="1800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Economic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Development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Corporation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Hunts</a:t>
            </a:r>
            <a:r>
              <a:rPr sz="18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Point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Economic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Development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Women’s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Business Center</a:t>
            </a:r>
            <a:endParaRPr sz="1800">
              <a:latin typeface="Tahoma"/>
              <a:cs typeface="Tahoma"/>
            </a:endParaRPr>
          </a:p>
          <a:p>
            <a:pPr marL="12700" marR="777875">
              <a:lnSpc>
                <a:spcPts val="1939"/>
              </a:lnSpc>
              <a:spcBef>
                <a:spcPts val="1010"/>
              </a:spcBef>
            </a:pP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Former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Associate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Director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Recruiting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Placement,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Columbia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 University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Vicki</a:t>
            </a:r>
            <a:r>
              <a:rPr sz="4400" spc="-40" dirty="0"/>
              <a:t> </a:t>
            </a:r>
            <a:r>
              <a:rPr sz="4400" dirty="0"/>
              <a:t>L. </a:t>
            </a:r>
            <a:r>
              <a:rPr sz="4400" spc="-20" dirty="0"/>
              <a:t>Been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4840" y="1866900"/>
            <a:ext cx="3895344" cy="393496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90286" y="1814525"/>
            <a:ext cx="6331585" cy="2946400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702310">
              <a:lnSpc>
                <a:spcPts val="3030"/>
              </a:lnSpc>
              <a:spcBef>
                <a:spcPts val="475"/>
              </a:spcBef>
            </a:pP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Boxer</a:t>
            </a:r>
            <a:r>
              <a:rPr sz="2800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Family</a:t>
            </a:r>
            <a:r>
              <a:rPr sz="28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Professor</a:t>
            </a:r>
            <a:r>
              <a:rPr sz="28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800" spc="-1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Law,</a:t>
            </a:r>
            <a:r>
              <a:rPr sz="28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New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28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University</a:t>
            </a:r>
            <a:r>
              <a:rPr sz="28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School</a:t>
            </a:r>
            <a:r>
              <a:rPr sz="28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28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ahoma"/>
                <a:cs typeface="Tahoma"/>
              </a:rPr>
              <a:t>Law</a:t>
            </a:r>
            <a:endParaRPr sz="2800">
              <a:latin typeface="Tahoma"/>
              <a:cs typeface="Tahoma"/>
            </a:endParaRPr>
          </a:p>
          <a:p>
            <a:pPr marL="12700" marR="843915">
              <a:lnSpc>
                <a:spcPts val="1939"/>
              </a:lnSpc>
              <a:spcBef>
                <a:spcPts val="995"/>
              </a:spcBef>
            </a:pP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Affiliated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Professor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Public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Policy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NYU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Wagner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Graduate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School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Public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Service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ts val="2050"/>
              </a:lnSpc>
              <a:spcBef>
                <a:spcPts val="755"/>
              </a:spcBef>
            </a:pP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Faculty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Director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NYU’s</a:t>
            </a:r>
            <a:r>
              <a:rPr sz="18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Furman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Center</a:t>
            </a:r>
            <a:r>
              <a:rPr sz="18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Real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Estate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ts val="2050"/>
              </a:lnSpc>
            </a:pP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Urban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Policy</a:t>
            </a:r>
            <a:endParaRPr sz="1800">
              <a:latin typeface="Tahoma"/>
              <a:cs typeface="Tahoma"/>
            </a:endParaRPr>
          </a:p>
          <a:p>
            <a:pPr marL="12700" marR="5080">
              <a:lnSpc>
                <a:spcPts val="1939"/>
              </a:lnSpc>
              <a:spcBef>
                <a:spcPts val="1030"/>
              </a:spcBef>
            </a:pP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Former</a:t>
            </a:r>
            <a:r>
              <a:rPr sz="1800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Commissioner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Housing</a:t>
            </a:r>
            <a:r>
              <a:rPr sz="18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Preservation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Development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sz="1800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New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York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City</a:t>
            </a:r>
            <a:r>
              <a:rPr sz="18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Deputy</a:t>
            </a:r>
            <a:r>
              <a:rPr sz="18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Mayor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sz="1800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Housing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sz="1800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FFFFFF"/>
                </a:solidFill>
                <a:latin typeface="Tahoma"/>
                <a:cs typeface="Tahoma"/>
              </a:rPr>
              <a:t>Economic</a:t>
            </a:r>
            <a:r>
              <a:rPr sz="18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ahoma"/>
                <a:cs typeface="Tahoma"/>
              </a:rPr>
              <a:t>Development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3583" rIns="0" bIns="0" rtlCol="0">
            <a:spAutoFit/>
          </a:bodyPr>
          <a:lstStyle/>
          <a:p>
            <a:pPr marL="84709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Stuart</a:t>
            </a:r>
            <a:r>
              <a:rPr sz="4400" spc="-15" dirty="0"/>
              <a:t> </a:t>
            </a:r>
            <a:r>
              <a:rPr sz="4400" spc="-10" dirty="0"/>
              <a:t>Rabinowitz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4840" y="1883664"/>
            <a:ext cx="3895344" cy="390296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4185920" marR="725805">
              <a:lnSpc>
                <a:spcPts val="3030"/>
              </a:lnSpc>
              <a:spcBef>
                <a:spcPts val="475"/>
              </a:spcBef>
            </a:pPr>
            <a:r>
              <a:rPr sz="2800" dirty="0"/>
              <a:t>Senior</a:t>
            </a:r>
            <a:r>
              <a:rPr sz="2800" spc="-90" dirty="0"/>
              <a:t> </a:t>
            </a:r>
            <a:r>
              <a:rPr sz="2800" dirty="0"/>
              <a:t>Counsel</a:t>
            </a:r>
            <a:r>
              <a:rPr sz="2800" spc="-80" dirty="0"/>
              <a:t> </a:t>
            </a:r>
            <a:r>
              <a:rPr sz="2800" dirty="0"/>
              <a:t>to</a:t>
            </a:r>
            <a:r>
              <a:rPr sz="2800" spc="-95" dirty="0"/>
              <a:t> </a:t>
            </a:r>
            <a:r>
              <a:rPr sz="2800" spc="-40" dirty="0"/>
              <a:t>Meltzer,</a:t>
            </a:r>
            <a:r>
              <a:rPr sz="2800" spc="-95" dirty="0"/>
              <a:t> </a:t>
            </a:r>
            <a:r>
              <a:rPr sz="2800" spc="-10" dirty="0"/>
              <a:t>Lippe, </a:t>
            </a:r>
            <a:r>
              <a:rPr sz="2800" dirty="0"/>
              <a:t>Goldstein</a:t>
            </a:r>
            <a:r>
              <a:rPr sz="2800" spc="-90" dirty="0"/>
              <a:t> </a:t>
            </a:r>
            <a:r>
              <a:rPr sz="2800" dirty="0"/>
              <a:t>&amp;</a:t>
            </a:r>
            <a:r>
              <a:rPr sz="2800" spc="-95" dirty="0"/>
              <a:t> </a:t>
            </a:r>
            <a:r>
              <a:rPr sz="2800" dirty="0"/>
              <a:t>Breitstone,</a:t>
            </a:r>
            <a:r>
              <a:rPr sz="2800" spc="-75" dirty="0"/>
              <a:t> </a:t>
            </a:r>
            <a:r>
              <a:rPr sz="2800" spc="-25" dirty="0"/>
              <a:t>LLP</a:t>
            </a:r>
            <a:endParaRPr sz="2800"/>
          </a:p>
          <a:p>
            <a:pPr marL="4185920">
              <a:lnSpc>
                <a:spcPct val="100000"/>
              </a:lnSpc>
              <a:spcBef>
                <a:spcPts val="745"/>
              </a:spcBef>
            </a:pPr>
            <a:r>
              <a:rPr sz="1800" dirty="0"/>
              <a:t>Former</a:t>
            </a:r>
            <a:r>
              <a:rPr sz="1800" spc="-65" dirty="0"/>
              <a:t> </a:t>
            </a:r>
            <a:r>
              <a:rPr sz="1800" dirty="0"/>
              <a:t>President</a:t>
            </a:r>
            <a:r>
              <a:rPr sz="1800" spc="-50" dirty="0"/>
              <a:t> </a:t>
            </a:r>
            <a:r>
              <a:rPr sz="1800" dirty="0"/>
              <a:t>of</a:t>
            </a:r>
            <a:r>
              <a:rPr sz="1800" spc="-50" dirty="0"/>
              <a:t> </a:t>
            </a:r>
            <a:r>
              <a:rPr sz="1800" dirty="0"/>
              <a:t>Hofstra</a:t>
            </a:r>
            <a:r>
              <a:rPr sz="1800" spc="-30" dirty="0"/>
              <a:t> </a:t>
            </a:r>
            <a:r>
              <a:rPr sz="1800" spc="-10" dirty="0"/>
              <a:t>University</a:t>
            </a:r>
            <a:endParaRPr sz="1800"/>
          </a:p>
          <a:p>
            <a:pPr marL="4185920">
              <a:lnSpc>
                <a:spcPct val="100000"/>
              </a:lnSpc>
              <a:spcBef>
                <a:spcPts val="780"/>
              </a:spcBef>
            </a:pPr>
            <a:r>
              <a:rPr sz="1800" dirty="0"/>
              <a:t>Former</a:t>
            </a:r>
            <a:r>
              <a:rPr sz="1800" spc="-25" dirty="0"/>
              <a:t> </a:t>
            </a:r>
            <a:r>
              <a:rPr sz="1800" dirty="0"/>
              <a:t>Dean</a:t>
            </a:r>
            <a:r>
              <a:rPr sz="1800" spc="-15" dirty="0"/>
              <a:t> </a:t>
            </a:r>
            <a:r>
              <a:rPr sz="1800" dirty="0"/>
              <a:t>of</a:t>
            </a:r>
            <a:r>
              <a:rPr sz="1800" spc="-20" dirty="0"/>
              <a:t> </a:t>
            </a:r>
            <a:r>
              <a:rPr sz="1800" spc="-10" dirty="0"/>
              <a:t>Hofstra’s</a:t>
            </a:r>
            <a:r>
              <a:rPr sz="1800" spc="-25" dirty="0"/>
              <a:t> </a:t>
            </a:r>
            <a:r>
              <a:rPr sz="1800" dirty="0"/>
              <a:t>Maurice</a:t>
            </a:r>
            <a:r>
              <a:rPr sz="1800" spc="-35" dirty="0"/>
              <a:t> </a:t>
            </a:r>
            <a:r>
              <a:rPr sz="1800" dirty="0"/>
              <a:t>A.</a:t>
            </a:r>
            <a:r>
              <a:rPr sz="1800" spc="-15" dirty="0"/>
              <a:t> </a:t>
            </a:r>
            <a:r>
              <a:rPr sz="1800" dirty="0"/>
              <a:t>Deane</a:t>
            </a:r>
            <a:r>
              <a:rPr sz="1800" spc="-25" dirty="0"/>
              <a:t> </a:t>
            </a:r>
            <a:r>
              <a:rPr sz="1800" dirty="0"/>
              <a:t>School</a:t>
            </a:r>
            <a:r>
              <a:rPr sz="1800" spc="-20" dirty="0"/>
              <a:t> </a:t>
            </a:r>
            <a:r>
              <a:rPr sz="1800" dirty="0"/>
              <a:t>of</a:t>
            </a:r>
            <a:r>
              <a:rPr sz="1800" spc="-20" dirty="0"/>
              <a:t> </a:t>
            </a:r>
            <a:r>
              <a:rPr sz="1800" spc="-25" dirty="0"/>
              <a:t>Law</a:t>
            </a:r>
            <a:endParaRPr sz="1800"/>
          </a:p>
          <a:p>
            <a:pPr marL="4185920">
              <a:lnSpc>
                <a:spcPct val="100000"/>
              </a:lnSpc>
              <a:spcBef>
                <a:spcPts val="780"/>
              </a:spcBef>
            </a:pPr>
            <a:r>
              <a:rPr sz="1800" dirty="0"/>
              <a:t>Member</a:t>
            </a:r>
            <a:r>
              <a:rPr sz="1800" spc="-35" dirty="0"/>
              <a:t> </a:t>
            </a:r>
            <a:r>
              <a:rPr sz="1800" dirty="0"/>
              <a:t>of</a:t>
            </a:r>
            <a:r>
              <a:rPr sz="1800" spc="-25" dirty="0"/>
              <a:t> </a:t>
            </a:r>
            <a:r>
              <a:rPr sz="1800" dirty="0"/>
              <a:t>Gaming</a:t>
            </a:r>
            <a:r>
              <a:rPr sz="1800" spc="-15" dirty="0"/>
              <a:t> </a:t>
            </a:r>
            <a:r>
              <a:rPr sz="1800" dirty="0"/>
              <a:t>Facility</a:t>
            </a:r>
            <a:r>
              <a:rPr sz="1800" spc="-15" dirty="0"/>
              <a:t> </a:t>
            </a:r>
            <a:r>
              <a:rPr sz="1800" dirty="0"/>
              <a:t>Location</a:t>
            </a:r>
            <a:r>
              <a:rPr sz="1800" spc="-25" dirty="0"/>
              <a:t> </a:t>
            </a:r>
            <a:r>
              <a:rPr sz="1800" dirty="0"/>
              <a:t>Board,</a:t>
            </a:r>
            <a:r>
              <a:rPr sz="1800" spc="-10" dirty="0"/>
              <a:t> </a:t>
            </a:r>
            <a:r>
              <a:rPr sz="1800" dirty="0"/>
              <a:t>2014-</a:t>
            </a:r>
            <a:r>
              <a:rPr sz="1800" spc="-25" dirty="0"/>
              <a:t>15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1152</Words>
  <Application>Microsoft Office PowerPoint</Application>
  <PresentationFormat>Widescreen</PresentationFormat>
  <Paragraphs>165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Tahoma</vt:lpstr>
      <vt:lpstr>Office Theme</vt:lpstr>
      <vt:lpstr>Casino Siting in New York</vt:lpstr>
      <vt:lpstr>NYS Gaming Commission’s Role</vt:lpstr>
      <vt:lpstr>NYS Constitution: 7 Commercial Casinos</vt:lpstr>
      <vt:lpstr>2022 NYS State Budget</vt:lpstr>
      <vt:lpstr>2022 NYS State Budget</vt:lpstr>
      <vt:lpstr>Casinos in New York</vt:lpstr>
      <vt:lpstr>Quenia A. Abreu</vt:lpstr>
      <vt:lpstr>Vicki L. Been</vt:lpstr>
      <vt:lpstr>Stuart Rabinowitz</vt:lpstr>
      <vt:lpstr>Request for Applications</vt:lpstr>
      <vt:lpstr>Request for Applications – Stage 1</vt:lpstr>
      <vt:lpstr>Request for Applications – Stage 2</vt:lpstr>
      <vt:lpstr>Community Advisory Committees</vt:lpstr>
      <vt:lpstr>Community Advisory Committee Members</vt:lpstr>
      <vt:lpstr>PowerPoint Presentation</vt:lpstr>
      <vt:lpstr>Min. Investment, License Fees, Taxes</vt:lpstr>
      <vt:lpstr>Evaluation &amp; Selection</vt:lpstr>
      <vt:lpstr>Economic Activity &amp; Business Development - 70%</vt:lpstr>
      <vt:lpstr>Local Impact Siting – 10%</vt:lpstr>
      <vt:lpstr>Workforce Enhancement – 10%</vt:lpstr>
      <vt:lpstr>Workforce Enhancement – 10%</vt:lpstr>
      <vt:lpstr>Diversity Framework – 10%</vt:lpstr>
      <vt:lpstr>Once Board Makes Selection(s)…</vt:lpstr>
      <vt:lpstr>nycasinos@gaming.ny.gov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Park, Lee (GAMING)</dc:creator>
  <cp:lastModifiedBy>Office Subscription</cp:lastModifiedBy>
  <cp:revision>1</cp:revision>
  <dcterms:created xsi:type="dcterms:W3CDTF">2023-01-31T19:09:37Z</dcterms:created>
  <dcterms:modified xsi:type="dcterms:W3CDTF">2023-01-31T19:13:40Z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2023-01-31T00:00:00Z</vt:filetime>
  </property>
  <property fmtid="{D5CDD505-2E9C-101B-9397-08002B2CF9AE}" pid="5" name="Producer">
    <vt:lpwstr>Microsoft® PowerPoint® for Microsoft 365</vt:lpwstr>
  </property>
</Properties>
</file>